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Archivo" panose="020B0604020202020204" charset="0"/>
      <p:regular r:id="rId11"/>
      <p:bold r:id="rId12"/>
      <p:italic r:id="rId13"/>
      <p:boldItalic r:id="rId14"/>
    </p:embeddedFont>
    <p:embeddedFont>
      <p:font typeface="Archivo Ligh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NvVK/PgLp0V0Gq8bzXglbpNrN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6528dfbac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6528dfbac2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528dfbac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528dfbac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6528dfbac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6528dfbac2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6528dfbac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6528dfbac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528dfbac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528dfbac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/>
          <p:nvPr/>
        </p:nvSpPr>
        <p:spPr>
          <a:xfrm rot="10800000" flipH="1">
            <a:off x="0" y="6208295"/>
            <a:ext cx="12210544" cy="276535"/>
          </a:xfrm>
          <a:prstGeom prst="rect">
            <a:avLst/>
          </a:prstGeom>
          <a:gradFill>
            <a:gsLst>
              <a:gs pos="0">
                <a:srgbClr val="A5A5A5">
                  <a:alpha val="53725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l="351" r="348" b="9903"/>
          <a:stretch/>
        </p:blipFill>
        <p:spPr>
          <a:xfrm>
            <a:off x="0" y="0"/>
            <a:ext cx="12192000" cy="624524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5"/>
          <p:cNvSpPr txBox="1">
            <a:spLocks noGrp="1"/>
          </p:cNvSpPr>
          <p:nvPr>
            <p:ph type="ctrTitle"/>
          </p:nvPr>
        </p:nvSpPr>
        <p:spPr>
          <a:xfrm>
            <a:off x="5089236" y="1122363"/>
            <a:ext cx="608676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chivo Light"/>
              <a:buNone/>
              <a:defRPr sz="6000" b="0" i="0">
                <a:solidFill>
                  <a:schemeClr val="lt1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ubTitle" idx="1"/>
          </p:nvPr>
        </p:nvSpPr>
        <p:spPr>
          <a:xfrm>
            <a:off x="5089236" y="3602038"/>
            <a:ext cx="60867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" name="Google Shape;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021" y="6444940"/>
            <a:ext cx="1693779" cy="27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 rotWithShape="1">
          <a:blip r:embed="rId4">
            <a:alphaModFix/>
          </a:blip>
          <a:srcRect t="50000"/>
          <a:stretch/>
        </p:blipFill>
        <p:spPr>
          <a:xfrm>
            <a:off x="1175778" y="15604"/>
            <a:ext cx="3777750" cy="188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5">
            <a:alphaModFix/>
          </a:blip>
          <a:srcRect r="28721" b="13523"/>
          <a:stretch/>
        </p:blipFill>
        <p:spPr>
          <a:xfrm>
            <a:off x="7341980" y="277792"/>
            <a:ext cx="4892964" cy="59305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5"/>
          <p:cNvGrpSpPr/>
          <p:nvPr/>
        </p:nvGrpSpPr>
        <p:grpSpPr>
          <a:xfrm>
            <a:off x="10035613" y="5595798"/>
            <a:ext cx="2257063" cy="977191"/>
            <a:chOff x="10074941" y="5595798"/>
            <a:chExt cx="2257063" cy="977191"/>
          </a:xfrm>
        </p:grpSpPr>
        <p:sp>
          <p:nvSpPr>
            <p:cNvPr id="20" name="Google Shape;20;p5"/>
            <p:cNvSpPr/>
            <p:nvPr/>
          </p:nvSpPr>
          <p:spPr>
            <a:xfrm>
              <a:off x="10157075" y="5595798"/>
              <a:ext cx="2092797" cy="977191"/>
            </a:xfrm>
            <a:prstGeom prst="rect">
              <a:avLst/>
            </a:prstGeom>
            <a:solidFill>
              <a:srgbClr val="FF5E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" name="Google Shape;21;p5"/>
            <p:cNvGrpSpPr/>
            <p:nvPr/>
          </p:nvGrpSpPr>
          <p:grpSpPr>
            <a:xfrm>
              <a:off x="10074941" y="5660041"/>
              <a:ext cx="2257063" cy="827150"/>
              <a:chOff x="9934937" y="203138"/>
              <a:chExt cx="2257063" cy="827150"/>
            </a:xfrm>
          </p:grpSpPr>
          <p:sp>
            <p:nvSpPr>
              <p:cNvPr id="22" name="Google Shape;22;p5"/>
              <p:cNvSpPr txBox="1"/>
              <p:nvPr/>
            </p:nvSpPr>
            <p:spPr>
              <a:xfrm>
                <a:off x="9934937" y="203138"/>
                <a:ext cx="2257063" cy="72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COMPETENCIA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300"/>
                  <a:buFont typeface="Arial"/>
                  <a:buNone/>
                </a:pPr>
                <a:r>
                  <a:rPr lang="en-US" sz="2300" b="1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CIENTÍFICA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"/>
              <p:cNvSpPr txBox="1"/>
              <p:nvPr/>
            </p:nvSpPr>
            <p:spPr>
              <a:xfrm>
                <a:off x="10229439" y="799456"/>
                <a:ext cx="182222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Asistida por inteligencia artificial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4" name="Google Shape;24;p5"/>
          <p:cNvPicPr preferRelativeResize="0"/>
          <p:nvPr/>
        </p:nvPicPr>
        <p:blipFill rotWithShape="1">
          <a:blip r:embed="rId6">
            <a:alphaModFix/>
          </a:blip>
          <a:srcRect l="43903"/>
          <a:stretch/>
        </p:blipFill>
        <p:spPr>
          <a:xfrm rot="-5400000">
            <a:off x="2379663" y="4646925"/>
            <a:ext cx="734127" cy="2451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b79fb4246_0_583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 (copia 4)">
  <p:cSld name="En blanco (copia 4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b79fb4246_0_585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 (copia 3)">
  <p:cSld name="En blanco (copia 3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b79fb4246_0_587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 (copia 2)">
  <p:cSld name="En blanco (copia 2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b79fb4246_0_592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co" type="tx">
  <p:cSld name="TITLE_AND_BODY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b79fb4246_0_594"/>
          <p:cNvSpPr txBox="1">
            <a:spLocks noGrp="1"/>
          </p:cNvSpPr>
          <p:nvPr>
            <p:ph type="title"/>
          </p:nvPr>
        </p:nvSpPr>
        <p:spPr>
          <a:xfrm>
            <a:off x="609601" y="1"/>
            <a:ext cx="89229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 Black"/>
              <a:buNone/>
              <a:defRPr sz="3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35b79fb4246_0_594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 rot="10800000" flipH="1">
            <a:off x="-9272" y="6208295"/>
            <a:ext cx="12210544" cy="276535"/>
          </a:xfrm>
          <a:prstGeom prst="rect">
            <a:avLst/>
          </a:prstGeom>
          <a:gradFill>
            <a:gsLst>
              <a:gs pos="0">
                <a:srgbClr val="A5A5A5">
                  <a:alpha val="53725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6"/>
          <p:cNvSpPr/>
          <p:nvPr/>
        </p:nvSpPr>
        <p:spPr>
          <a:xfrm>
            <a:off x="11839159" y="0"/>
            <a:ext cx="352841" cy="6858000"/>
          </a:xfrm>
          <a:prstGeom prst="rect">
            <a:avLst/>
          </a:prstGeom>
          <a:gradFill>
            <a:gsLst>
              <a:gs pos="0">
                <a:srgbClr val="FF5E63"/>
              </a:gs>
              <a:gs pos="52000">
                <a:srgbClr val="2B659A"/>
              </a:gs>
              <a:gs pos="100000">
                <a:srgbClr val="02235A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E63"/>
              </a:buClr>
              <a:buSzPts val="4400"/>
              <a:buFont typeface="Archivo"/>
              <a:buNone/>
              <a:defRPr b="0" i="0">
                <a:solidFill>
                  <a:srgbClr val="FF5E63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793" cy="414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021" y="6444940"/>
            <a:ext cx="1693779" cy="27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/>
          <p:cNvPicPr preferRelativeResize="0"/>
          <p:nvPr/>
        </p:nvPicPr>
        <p:blipFill rotWithShape="1">
          <a:blip r:embed="rId3">
            <a:alphaModFix/>
          </a:blip>
          <a:srcRect r="28721" b="4051"/>
          <a:stretch/>
        </p:blipFill>
        <p:spPr>
          <a:xfrm>
            <a:off x="7341980" y="277792"/>
            <a:ext cx="4892964" cy="658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 rotWithShape="1">
          <a:blip r:embed="rId4">
            <a:alphaModFix amt="35000"/>
          </a:blip>
          <a:srcRect l="63595"/>
          <a:stretch/>
        </p:blipFill>
        <p:spPr>
          <a:xfrm>
            <a:off x="0" y="1690688"/>
            <a:ext cx="1596342" cy="43769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6"/>
          <p:cNvGrpSpPr/>
          <p:nvPr/>
        </p:nvGrpSpPr>
        <p:grpSpPr>
          <a:xfrm>
            <a:off x="10035613" y="5708032"/>
            <a:ext cx="2257063" cy="977191"/>
            <a:chOff x="10074941" y="5595798"/>
            <a:chExt cx="2257063" cy="977191"/>
          </a:xfrm>
        </p:grpSpPr>
        <p:sp>
          <p:nvSpPr>
            <p:cNvPr id="34" name="Google Shape;34;p6"/>
            <p:cNvSpPr/>
            <p:nvPr/>
          </p:nvSpPr>
          <p:spPr>
            <a:xfrm>
              <a:off x="10157075" y="5595798"/>
              <a:ext cx="2092797" cy="977191"/>
            </a:xfrm>
            <a:prstGeom prst="rect">
              <a:avLst/>
            </a:prstGeom>
            <a:solidFill>
              <a:srgbClr val="FF5E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35;p6"/>
            <p:cNvGrpSpPr/>
            <p:nvPr/>
          </p:nvGrpSpPr>
          <p:grpSpPr>
            <a:xfrm>
              <a:off x="10074941" y="5660041"/>
              <a:ext cx="2257063" cy="827150"/>
              <a:chOff x="9934937" y="203138"/>
              <a:chExt cx="2257063" cy="827150"/>
            </a:xfrm>
          </p:grpSpPr>
          <p:sp>
            <p:nvSpPr>
              <p:cNvPr id="36" name="Google Shape;36;p6"/>
              <p:cNvSpPr txBox="1"/>
              <p:nvPr/>
            </p:nvSpPr>
            <p:spPr>
              <a:xfrm>
                <a:off x="9934937" y="203138"/>
                <a:ext cx="2257063" cy="72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COMPETENCIA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300"/>
                  <a:buFont typeface="Arial"/>
                  <a:buNone/>
                </a:pPr>
                <a:r>
                  <a:rPr lang="en-US" sz="2300" b="1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CIENTÍFICA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6"/>
              <p:cNvSpPr txBox="1"/>
              <p:nvPr/>
            </p:nvSpPr>
            <p:spPr>
              <a:xfrm>
                <a:off x="10229439" y="799456"/>
                <a:ext cx="182222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Asistida por inteligencia artificial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8" name="Google Shape;38;p6"/>
          <p:cNvPicPr preferRelativeResize="0"/>
          <p:nvPr/>
        </p:nvPicPr>
        <p:blipFill rotWithShape="1">
          <a:blip r:embed="rId5">
            <a:alphaModFix/>
          </a:blip>
          <a:srcRect l="43903"/>
          <a:stretch/>
        </p:blipFill>
        <p:spPr>
          <a:xfrm rot="10800000">
            <a:off x="11118840" y="2313769"/>
            <a:ext cx="734127" cy="2451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74408" y="365124"/>
            <a:ext cx="1325563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>
  <p:cSld name="Sólo el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5b79fb4246_0_589"/>
          <p:cNvSpPr txBox="1">
            <a:spLocks noGrp="1"/>
          </p:cNvSpPr>
          <p:nvPr>
            <p:ph type="title"/>
          </p:nvPr>
        </p:nvSpPr>
        <p:spPr>
          <a:xfrm>
            <a:off x="609601" y="1"/>
            <a:ext cx="89229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 Black"/>
              <a:buNone/>
              <a:defRPr sz="3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35b79fb4246_0_589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 rot="10800000" flipH="1">
            <a:off x="0" y="6208295"/>
            <a:ext cx="12210544" cy="276535"/>
          </a:xfrm>
          <a:prstGeom prst="rect">
            <a:avLst/>
          </a:prstGeom>
          <a:gradFill>
            <a:gsLst>
              <a:gs pos="0">
                <a:srgbClr val="A5A5A5">
                  <a:alpha val="53725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2">
            <a:alphaModFix/>
          </a:blip>
          <a:srcRect l="351" t="533" r="348" b="9905"/>
          <a:stretch/>
        </p:blipFill>
        <p:spPr>
          <a:xfrm>
            <a:off x="0" y="0"/>
            <a:ext cx="12192000" cy="620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 rotWithShape="1">
          <a:blip r:embed="rId3">
            <a:alphaModFix/>
          </a:blip>
          <a:srcRect t="50000"/>
          <a:stretch/>
        </p:blipFill>
        <p:spPr>
          <a:xfrm>
            <a:off x="0" y="0"/>
            <a:ext cx="3777750" cy="188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 rotWithShape="1">
          <a:blip r:embed="rId4">
            <a:alphaModFix/>
          </a:blip>
          <a:srcRect r="28721" b="13523"/>
          <a:stretch/>
        </p:blipFill>
        <p:spPr>
          <a:xfrm>
            <a:off x="7299036" y="277792"/>
            <a:ext cx="4892964" cy="593050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>
            <a:spLocks noGrp="1"/>
          </p:cNvSpPr>
          <p:nvPr>
            <p:ph type="ctrTitle"/>
          </p:nvPr>
        </p:nvSpPr>
        <p:spPr>
          <a:xfrm>
            <a:off x="3052618" y="3970386"/>
            <a:ext cx="6086764" cy="94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600"/>
              <a:buFont typeface="Arial"/>
              <a:buNone/>
              <a:defRPr sz="6600" b="1" i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021" y="6444940"/>
            <a:ext cx="1693779" cy="27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88051" y="1339922"/>
            <a:ext cx="2353929" cy="235392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/>
        </p:nvSpPr>
        <p:spPr>
          <a:xfrm>
            <a:off x="2291934" y="6433876"/>
            <a:ext cx="42573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rPr>
              <a:t>Novartis Argentina S.A.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rPr>
              <a:t>Ramallo 1851 - C1429DUC Buenos Aires - Argentina Tel. +54 (11) 4703-7000 / 0800-777-1111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 txBox="1"/>
          <p:nvPr/>
        </p:nvSpPr>
        <p:spPr>
          <a:xfrm>
            <a:off x="5987845" y="6580208"/>
            <a:ext cx="60846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rPr>
              <a:t>Contenido para uso exclusivo del profesional de la salud. Prohibida su exhibición y/o entrega a pacientes, consumidores y/o público en general.</a:t>
            </a:r>
            <a:endParaRPr sz="800" b="0" i="0" u="none" strike="noStrike" cap="none">
              <a:solidFill>
                <a:srgbClr val="7F7F7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7">
            <a:alphaModFix/>
          </a:blip>
          <a:srcRect l="43903"/>
          <a:stretch/>
        </p:blipFill>
        <p:spPr>
          <a:xfrm rot="5400000">
            <a:off x="6673422" y="-1165879"/>
            <a:ext cx="997042" cy="33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 1" type="blank">
  <p:cSld name="BLANK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amma.ap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nially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er.ahaslides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5737417" y="1122363"/>
            <a:ext cx="608676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chivo Light"/>
              <a:buNone/>
            </a:pPr>
            <a:r>
              <a:rPr lang="en-US" sz="3900"/>
              <a:t>Herramientas online para presentación</a:t>
            </a:r>
            <a:endParaRPr sz="3900"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103" y="1513032"/>
            <a:ext cx="3744768" cy="37447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1"/>
          <p:cNvCxnSpPr/>
          <p:nvPr/>
        </p:nvCxnSpPr>
        <p:spPr>
          <a:xfrm rot="10800000">
            <a:off x="5347504" y="1400537"/>
            <a:ext cx="0" cy="3857263"/>
          </a:xfrm>
          <a:prstGeom prst="straightConnector1">
            <a:avLst/>
          </a:prstGeom>
          <a:noFill/>
          <a:ln w="9525" cap="flat" cmpd="sng">
            <a:solidFill>
              <a:srgbClr val="FF5E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" name="Google Shape;100;p1"/>
          <p:cNvSpPr txBox="1"/>
          <p:nvPr/>
        </p:nvSpPr>
        <p:spPr>
          <a:xfrm>
            <a:off x="5737418" y="3602038"/>
            <a:ext cx="60867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72"/>
              <a:buFont typeface="Arial"/>
              <a:buNone/>
            </a:pPr>
            <a:r>
              <a:rPr lang="en-US" sz="3593" b="1" i="0" u="none" strike="noStrike" cap="none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Agustina Alfaro</a:t>
            </a:r>
            <a:endParaRPr sz="3593" b="1" i="0" u="none" strike="noStrike" cap="none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chivo Light"/>
              <a:ea typeface="Archivo Light"/>
              <a:cs typeface="Archivo Light"/>
              <a:sym typeface="Archivo Ligh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2300" b="0" i="1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Especialista universitaria en Reumatología</a:t>
            </a:r>
            <a:endParaRPr sz="2300" b="0" i="1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2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Miembro de la Unidad de Investigación de la SAR</a:t>
            </a:r>
            <a:endParaRPr sz="2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2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Investigadora clínica en CER</a:t>
            </a:r>
            <a:endParaRPr sz="2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2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Coordinadora de Curso superior de la SAR</a:t>
            </a:r>
            <a:endParaRPr sz="2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2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Médica reumatóloga Hospital Nacional Alejandro Posadas</a:t>
            </a:r>
            <a:endParaRPr sz="2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chivo Light"/>
              <a:ea typeface="Archivo Light"/>
              <a:cs typeface="Archivo Light"/>
              <a:sym typeface="Archiv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E63"/>
              </a:buClr>
              <a:buSzPts val="4400"/>
              <a:buFont typeface="Archivo"/>
              <a:buNone/>
            </a:pPr>
            <a:r>
              <a:rPr lang="en-US"/>
              <a:t>Conflictos de interés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793" cy="414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lang="en-US"/>
              <a:t>Ninguno para esta charla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528dfbac2_0_106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800" cy="414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g36528dfbac2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625" y="1392525"/>
            <a:ext cx="9930124" cy="4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36528dfbac2_0_106"/>
          <p:cNvSpPr txBox="1"/>
          <p:nvPr/>
        </p:nvSpPr>
        <p:spPr>
          <a:xfrm>
            <a:off x="490492" y="499633"/>
            <a:ext cx="60309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sng">
                <a:solidFill>
                  <a:srgbClr val="FF5E63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Gamma</a:t>
            </a:r>
            <a:endParaRPr sz="4400">
              <a:solidFill>
                <a:srgbClr val="FF5E63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6528dfbac2_0_126"/>
          <p:cNvSpPr txBox="1"/>
          <p:nvPr/>
        </p:nvSpPr>
        <p:spPr>
          <a:xfrm>
            <a:off x="529792" y="529058"/>
            <a:ext cx="60309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sng">
                <a:solidFill>
                  <a:srgbClr val="FF5E63"/>
                </a:solidFill>
                <a:latin typeface="Archivo"/>
                <a:ea typeface="Archivo"/>
                <a:cs typeface="Archivo"/>
                <a:sym typeface="Ar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Genially</a:t>
            </a:r>
            <a:endParaRPr sz="4400">
              <a:solidFill>
                <a:srgbClr val="FF5E63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119" name="Google Shape;119;g36528dfbac2_0_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300" y="1482124"/>
            <a:ext cx="8441475" cy="403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528dfbac2_0_113"/>
          <p:cNvSpPr txBox="1"/>
          <p:nvPr/>
        </p:nvSpPr>
        <p:spPr>
          <a:xfrm>
            <a:off x="491917" y="439617"/>
            <a:ext cx="60309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sng">
                <a:solidFill>
                  <a:srgbClr val="FF5E63"/>
                </a:solidFill>
                <a:latin typeface="Archivo"/>
                <a:ea typeface="Archivo"/>
                <a:cs typeface="Archivo"/>
                <a:sym typeface="Ar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endParaRPr sz="4400" u="sng">
              <a:solidFill>
                <a:srgbClr val="FF5E63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125" name="Google Shape;125;g36528dfbac2_0_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346" y="1525775"/>
            <a:ext cx="10882555" cy="429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528dfbac2_0_133"/>
          <p:cNvSpPr txBox="1"/>
          <p:nvPr/>
        </p:nvSpPr>
        <p:spPr>
          <a:xfrm>
            <a:off x="599442" y="400883"/>
            <a:ext cx="60309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sng">
                <a:solidFill>
                  <a:srgbClr val="FF5E6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AhaSlides</a:t>
            </a:r>
            <a:endParaRPr sz="4400">
              <a:solidFill>
                <a:srgbClr val="FF5E63"/>
              </a:solidFill>
            </a:endParaRPr>
          </a:p>
        </p:txBody>
      </p:sp>
      <p:pic>
        <p:nvPicPr>
          <p:cNvPr id="131" name="Google Shape;131;g36528dfbac2_0_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275" y="1222125"/>
            <a:ext cx="9750549" cy="473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6528dfbac2_0_140"/>
          <p:cNvSpPr txBox="1"/>
          <p:nvPr/>
        </p:nvSpPr>
        <p:spPr>
          <a:xfrm>
            <a:off x="588617" y="489233"/>
            <a:ext cx="60309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sng">
                <a:solidFill>
                  <a:srgbClr val="FF5E63"/>
                </a:solidFill>
              </a:rPr>
              <a:t>Napkin</a:t>
            </a:r>
            <a:endParaRPr sz="4400" u="sng">
              <a:solidFill>
                <a:srgbClr val="FF5E63"/>
              </a:solidFill>
            </a:endParaRPr>
          </a:p>
        </p:txBody>
      </p:sp>
      <p:pic>
        <p:nvPicPr>
          <p:cNvPr id="137" name="Google Shape;137;g36528dfbac2_0_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749" y="1271200"/>
            <a:ext cx="9272502" cy="48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>
            <a:spLocks noGrp="1"/>
          </p:cNvSpPr>
          <p:nvPr>
            <p:ph type="ctrTitle"/>
          </p:nvPr>
        </p:nvSpPr>
        <p:spPr>
          <a:xfrm>
            <a:off x="1740453" y="4465750"/>
            <a:ext cx="8711100" cy="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Muchas gracias!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c9bec58-8084-492e-8360-0e1cfe36408c}" enabled="1" method="Standard" siteId="{f35a6974-607f-47d4-82d7-ff31d7dc53a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Herramientas online para presentación</vt:lpstr>
      <vt:lpstr>Conflictos de interés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revision>2</cp:revision>
  <dcterms:created xsi:type="dcterms:W3CDTF">2025-05-14T18:29:03Z</dcterms:created>
  <dcterms:modified xsi:type="dcterms:W3CDTF">2025-09-29T12:15:28Z</dcterms:modified>
</cp:coreProperties>
</file>