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Archivo" panose="020B0604020202020204" charset="0"/>
      <p:regular r:id="rId29"/>
      <p:bold r:id="rId30"/>
      <p:italic r:id="rId31"/>
      <p:boldItalic r:id="rId32"/>
    </p:embeddedFont>
    <p:embeddedFont>
      <p:font typeface="Archivo Light" panose="020B060402020202020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7X6TYOVyZ/r/E7uHXjjCjMWUl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7ECA3-6966-40DD-8EDD-2A62820AC2B2}">
  <a:tblStyle styleId="{8C27ECA3-6966-40DD-8EDD-2A62820AC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a791f677b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a791f677b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a791f677b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a791f677b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a791f677b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7a791f677b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a791f677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7a791f677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a791f677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a791f677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a791f677b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7a791f677b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a791f677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7a791f677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a791f677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7a791f677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a791f677b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7a791f677b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a791f677b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7a791f677b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a791f677b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7a791f677b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a791f677b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7a791f677b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a791f677b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7a791f677b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a791f677b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a791f677b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c06d32a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c06d32ad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a791f677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a791f677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a791f677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a791f677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a791f6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a791f6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a791f677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a791f677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a791f677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a791f677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a791f677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7a791f677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a791f677b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a791f677b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a791f677b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7a791f677b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3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4)">
  <p:cSld name="En blanco (copia 4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b79fb4246_0_585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3)">
  <p:cSld name="En blanco (copia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b79fb4246_0_587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b79fb4246_0_589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5b79fb4246_0_589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2)">
  <p:cSld name="En blanco (copia 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b79fb4246_0_59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 type="tx">
  <p:cSld name="TITLE_AND_BODY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b79fb4246_0_594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5b79fb4246_0_594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50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 b="0" i="0" u="none" strike="noStrike" cap="none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1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b79fb4246_0_583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LA SECCIÓN DE ANÁLISIS ESTADÍSTICO, COMO EMPEZAR?</a:t>
            </a:r>
            <a:endParaRPr sz="3900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5737425" y="3602054"/>
            <a:ext cx="6086700" cy="2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b="1">
                <a:latin typeface="Archivo"/>
                <a:ea typeface="Archivo"/>
                <a:cs typeface="Archivo"/>
                <a:sym typeface="Archivo"/>
              </a:rPr>
              <a:t>Carolina Isnardi</a:t>
            </a:r>
            <a:endParaRPr sz="22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i="1"/>
              <a:t>Reumatóloga</a:t>
            </a:r>
            <a:endParaRPr sz="22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Miembro de la Unidad de Investigación de la SAR - Coordinadora de SAR-COVID, SAR-CoVAC, BIOBADASAR</a:t>
            </a:r>
            <a:endParaRPr sz="1748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Miembro GLADEL - Coordinadora de Pro&amp;Pub</a:t>
            </a:r>
            <a:endParaRPr sz="1748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Médica reumatóloga en el Centro Traumatológico Bariloche</a:t>
            </a:r>
            <a:endParaRPr sz="1748"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g37a791f677b_0_971"/>
          <p:cNvGrpSpPr/>
          <p:nvPr/>
        </p:nvGrpSpPr>
        <p:grpSpPr>
          <a:xfrm>
            <a:off x="1224422" y="5599324"/>
            <a:ext cx="433024" cy="359699"/>
            <a:chOff x="6239575" y="4416275"/>
            <a:chExt cx="489625" cy="449175"/>
          </a:xfrm>
        </p:grpSpPr>
        <p:sp>
          <p:nvSpPr>
            <p:cNvPr id="201" name="Google Shape;201;g37a791f677b_0_971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g37a791f677b_0_971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g37a791f677b_0_971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</p:grpSp>
      <p:sp>
        <p:nvSpPr>
          <p:cNvPr id="204" name="Google Shape;204;g37a791f677b_0_971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2. PODER ESTADÍSTICO </a:t>
            </a:r>
            <a:endParaRPr i="1"/>
          </a:p>
        </p:txBody>
      </p:sp>
      <p:sp>
        <p:nvSpPr>
          <p:cNvPr id="205" name="Google Shape;205;g37a791f677b_0_971"/>
          <p:cNvSpPr txBox="1"/>
          <p:nvPr/>
        </p:nvSpPr>
        <p:spPr>
          <a:xfrm>
            <a:off x="758200" y="1934572"/>
            <a:ext cx="92793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Factores que determinan el poder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>
                <a:solidFill>
                  <a:schemeClr val="dk1"/>
                </a:solidFill>
              </a:rPr>
              <a:t>Tamaño de muestra (n): </a:t>
            </a:r>
            <a:r>
              <a:rPr lang="en-US" sz="2000">
                <a:solidFill>
                  <a:schemeClr val="dk1"/>
                </a:solidFill>
              </a:rPr>
              <a:t>a mayor n, más poder.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>
                <a:solidFill>
                  <a:schemeClr val="dk1"/>
                </a:solidFill>
              </a:rPr>
              <a:t>Tamaño del efecto (diferencia esperada): </a:t>
            </a:r>
            <a:r>
              <a:rPr lang="en-US" sz="2000">
                <a:solidFill>
                  <a:schemeClr val="dk1"/>
                </a:solidFill>
              </a:rPr>
              <a:t>cuanto más grande sea, más fácil detectarlo.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>
                <a:solidFill>
                  <a:schemeClr val="dk1"/>
                </a:solidFill>
              </a:rPr>
              <a:t>Nivel de significancia (α): </a:t>
            </a:r>
            <a:r>
              <a:rPr lang="en-US" sz="2000">
                <a:solidFill>
                  <a:schemeClr val="dk1"/>
                </a:solidFill>
              </a:rPr>
              <a:t>cuanto más laxo (ej. 0.10 en vez de 0.05), mayor poder.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>
                <a:solidFill>
                  <a:schemeClr val="dk1"/>
                </a:solidFill>
              </a:rPr>
              <a:t>Variabilidad de los datos (desvío estándar): </a:t>
            </a:r>
            <a:r>
              <a:rPr lang="en-US" sz="2000">
                <a:solidFill>
                  <a:schemeClr val="dk1"/>
                </a:solidFill>
              </a:rPr>
              <a:t>menor variabilidad → mayor poder.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06" name="Google Shape;206;g37a791f677b_0_971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a791f677b_0_101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TAMAÑO DE LA MUESTRA</a:t>
            </a:r>
            <a:endParaRPr/>
          </a:p>
        </p:txBody>
      </p:sp>
      <p:pic>
        <p:nvPicPr>
          <p:cNvPr id="212" name="Google Shape;212;g37a791f677b_0_1012" title="Captura de Pantalla 2025-09-05 a la(s) 11.13.23.png"/>
          <p:cNvPicPr preferRelativeResize="0"/>
          <p:nvPr/>
        </p:nvPicPr>
        <p:blipFill rotWithShape="1">
          <a:blip r:embed="rId3">
            <a:alphaModFix/>
          </a:blip>
          <a:srcRect l="12783" t="38248" r="39746"/>
          <a:stretch/>
        </p:blipFill>
        <p:spPr>
          <a:xfrm>
            <a:off x="677950" y="4081844"/>
            <a:ext cx="3530517" cy="6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7a791f677b_0_1012"/>
          <p:cNvSpPr txBox="1"/>
          <p:nvPr/>
        </p:nvSpPr>
        <p:spPr>
          <a:xfrm>
            <a:off x="557775" y="3321257"/>
            <a:ext cx="95601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FÓRMULA: </a:t>
            </a:r>
            <a:r>
              <a:rPr lang="en-US" sz="1800"/>
              <a:t>para prueba t de dos muestras; bilateral, varianzas similares, con grupos desbalanceados</a:t>
            </a:r>
            <a:endParaRPr sz="1800"/>
          </a:p>
        </p:txBody>
      </p:sp>
      <p:sp>
        <p:nvSpPr>
          <p:cNvPr id="214" name="Google Shape;214;g37a791f677b_0_1012"/>
          <p:cNvSpPr txBox="1"/>
          <p:nvPr/>
        </p:nvSpPr>
        <p:spPr>
          <a:xfrm>
            <a:off x="561075" y="1459689"/>
            <a:ext cx="9553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“El tamaño muestral se calculó para detectar una diferencia mínima clínicamente relevante de 5 años en la edad entre pacientes con IPAF que desarrollan ETC vs los que no la desarrollan, asumiendo una desviación estándar de 8 años, 𝛼=0,05 (bilateral) y potencia 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=80%(𝛽=0,20). Se espera que el 30% de la cohorte desarrolle ETC. Considerando un 10% de pérdidas durante el seguimiento, el tamaño final estimado es 32 pacientes con evento y 75 sin evento (total 107 pacientes).”</a:t>
            </a:r>
            <a:endParaRPr sz="1800" i="1"/>
          </a:p>
        </p:txBody>
      </p:sp>
      <p:sp>
        <p:nvSpPr>
          <p:cNvPr id="215" name="Google Shape;215;g37a791f677b_0_1012"/>
          <p:cNvSpPr txBox="1"/>
          <p:nvPr/>
        </p:nvSpPr>
        <p:spPr>
          <a:xfrm>
            <a:off x="4614261" y="3955168"/>
            <a:ext cx="6490500" cy="20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α= 0.05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β= 0.20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Diferencia mínima clínicamente relevante (Δ) en edad entre grupos= 5 años.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Desviación estándar (σ) de la edad en IPAF (tomada de literatura o piloto)= 8 años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Proporción esperada que desarrolla la enfermedad (p_evento)= 30%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Direccionalidad de la hipótesis: bilateral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Pérdidas previstas: 10%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16" name="Google Shape;216;g37a791f677b_0_1012"/>
          <p:cNvSpPr/>
          <p:nvPr/>
        </p:nvSpPr>
        <p:spPr>
          <a:xfrm>
            <a:off x="895725" y="4969218"/>
            <a:ext cx="2490900" cy="697200"/>
          </a:xfrm>
          <a:prstGeom prst="rect">
            <a:avLst/>
          </a:prstGeom>
          <a:solidFill>
            <a:srgbClr val="FF5E63">
              <a:alpha val="3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107 pacientes</a:t>
            </a:r>
            <a:endParaRPr sz="1700" b="1"/>
          </a:p>
        </p:txBody>
      </p:sp>
      <p:sp>
        <p:nvSpPr>
          <p:cNvPr id="217" name="Google Shape;217;g37a791f677b_0_1012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a791f677b_0_27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sp>
        <p:nvSpPr>
          <p:cNvPr id="223" name="Google Shape;223;g37a791f677b_0_272"/>
          <p:cNvSpPr txBox="1"/>
          <p:nvPr/>
        </p:nvSpPr>
        <p:spPr>
          <a:xfrm>
            <a:off x="695925" y="2796550"/>
            <a:ext cx="6388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2249"/>
                </a:solidFill>
              </a:rPr>
              <a:t>Desarrollo de ETC (variable cualitativa)</a:t>
            </a:r>
            <a:endParaRPr sz="2400">
              <a:solidFill>
                <a:srgbClr val="172249"/>
              </a:solidFill>
            </a:endParaRPr>
          </a:p>
        </p:txBody>
      </p:sp>
      <p:pic>
        <p:nvPicPr>
          <p:cNvPr id="224" name="Google Shape;224;g37a791f677b_0_272" descr="Imagen de salida"/>
          <p:cNvPicPr preferRelativeResize="0"/>
          <p:nvPr/>
        </p:nvPicPr>
        <p:blipFill rotWithShape="1">
          <a:blip r:embed="rId3">
            <a:alphaModFix/>
          </a:blip>
          <a:srcRect t="5105"/>
          <a:stretch/>
        </p:blipFill>
        <p:spPr>
          <a:xfrm>
            <a:off x="6821575" y="2352262"/>
            <a:ext cx="3516040" cy="32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7a791f677b_0_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25" y="3492202"/>
            <a:ext cx="4792206" cy="144880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7a791f677b_0_272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</a:t>
            </a:r>
            <a:r>
              <a:rPr lang="en-US" sz="1800" b="1" i="1"/>
              <a:t>variables cualitativas</a:t>
            </a:r>
            <a:r>
              <a:rPr lang="en-US" sz="1800" i="1"/>
              <a:t> se expresarán como f</a:t>
            </a:r>
            <a:r>
              <a:rPr lang="en-US" sz="1800" b="1" i="1"/>
              <a:t>recuencias y porcentajes</a:t>
            </a:r>
            <a:r>
              <a:rPr lang="en-US" sz="1800" i="1"/>
              <a:t>; las cuantitativas como media y desviación estándar o mediana y rango intercuartílico según distribución.”</a:t>
            </a:r>
            <a:endParaRPr sz="1800" i="1"/>
          </a:p>
        </p:txBody>
      </p:sp>
      <p:sp>
        <p:nvSpPr>
          <p:cNvPr id="227" name="Google Shape;227;g37a791f677b_0_272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a791f677b_0_14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sp>
        <p:nvSpPr>
          <p:cNvPr id="233" name="Google Shape;233;g37a791f677b_0_149"/>
          <p:cNvSpPr txBox="1"/>
          <p:nvPr/>
        </p:nvSpPr>
        <p:spPr>
          <a:xfrm>
            <a:off x="657963" y="2637138"/>
            <a:ext cx="218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2249"/>
                </a:solidFill>
              </a:rPr>
              <a:t>Edad</a:t>
            </a:r>
            <a:endParaRPr sz="2400">
              <a:solidFill>
                <a:srgbClr val="172249"/>
              </a:solidFill>
            </a:endParaRPr>
          </a:p>
        </p:txBody>
      </p:sp>
      <p:pic>
        <p:nvPicPr>
          <p:cNvPr id="234" name="Google Shape;234;g37a791f677b_0_149"/>
          <p:cNvPicPr preferRelativeResize="0"/>
          <p:nvPr/>
        </p:nvPicPr>
        <p:blipFill rotWithShape="1">
          <a:blip r:embed="rId3">
            <a:alphaModFix/>
          </a:blip>
          <a:srcRect t="13837"/>
          <a:stretch/>
        </p:blipFill>
        <p:spPr>
          <a:xfrm>
            <a:off x="171275" y="3179838"/>
            <a:ext cx="3537999" cy="28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7a791f677b_0_149"/>
          <p:cNvPicPr preferRelativeResize="0"/>
          <p:nvPr/>
        </p:nvPicPr>
        <p:blipFill rotWithShape="1">
          <a:blip r:embed="rId4">
            <a:alphaModFix/>
          </a:blip>
          <a:srcRect r="14118" b="4370"/>
          <a:stretch/>
        </p:blipFill>
        <p:spPr>
          <a:xfrm>
            <a:off x="7443975" y="2539525"/>
            <a:ext cx="2935003" cy="2839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6" name="Google Shape;236;g37a791f677b_0_149"/>
          <p:cNvGraphicFramePr/>
          <p:nvPr/>
        </p:nvGraphicFramePr>
        <p:xfrm>
          <a:off x="4098875" y="25395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203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 1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Perdidos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-0.0927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0.365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-0.410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p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0.780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5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38100" marR="38100" marT="2857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7" name="Google Shape;237;g37a791f677b_0_149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variables cualitativas se expresarán como frecuencias y porcentajes; las </a:t>
            </a:r>
            <a:r>
              <a:rPr lang="en-US" sz="1800" b="1" i="1"/>
              <a:t>cuantitativas</a:t>
            </a:r>
            <a:r>
              <a:rPr lang="en-US" sz="1800" i="1"/>
              <a:t> como </a:t>
            </a:r>
            <a:r>
              <a:rPr lang="en-US" sz="1800" b="1" i="1"/>
              <a:t>media y desviación estándar o mediana y rango intercuartílico </a:t>
            </a:r>
            <a:r>
              <a:rPr lang="en-US" sz="1800" b="1" i="1" u="sng"/>
              <a:t>según distribución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238" name="Google Shape;238;g37a791f677b_0_149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a791f677b_0_29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graphicFrame>
        <p:nvGraphicFramePr>
          <p:cNvPr id="244" name="Google Shape;244;g37a791f677b_0_296"/>
          <p:cNvGraphicFramePr/>
          <p:nvPr/>
        </p:nvGraphicFramePr>
        <p:xfrm>
          <a:off x="369750" y="24470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203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 1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Perdidos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Asimetría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-0.0927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0.365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Curtosis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-0.410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p de Shapiro-Wilk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0.780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5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38100" marR="38100" marT="2857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5" name="Google Shape;245;g37a791f677b_0_296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variables cualitativas se expresarán como frecuencias y porcentajes; las </a:t>
            </a:r>
            <a:r>
              <a:rPr lang="en-US" sz="1800" b="1" i="1"/>
              <a:t>cuantitativas</a:t>
            </a:r>
            <a:r>
              <a:rPr lang="en-US" sz="1800" i="1"/>
              <a:t> como </a:t>
            </a:r>
            <a:r>
              <a:rPr lang="en-US" sz="1800" b="1" i="1"/>
              <a:t>media y desviación estándar o mediana y rango intercuartílico </a:t>
            </a:r>
            <a:r>
              <a:rPr lang="en-US" sz="1800" b="1" i="1" u="sng"/>
              <a:t>según distribución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246" name="Google Shape;246;g37a791f677b_0_296"/>
          <p:cNvSpPr/>
          <p:nvPr/>
        </p:nvSpPr>
        <p:spPr>
          <a:xfrm>
            <a:off x="4031325" y="2832375"/>
            <a:ext cx="5772600" cy="2935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SHAPIRO WILK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Evalúa si una variable cuantitativa sigue una distribución normal.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H0: La variable tiene distribución normal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H1: La variable no tiene distribución normal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INTERPRETACIÓN: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 &gt; 0.05 → No se rechaza H0 → distribución normal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 &lt; 0.05 → Se rechaza H1 → distribución no normal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muestras grandes, puede dar significativo ya que detecta pequeñas desviaciones irrelevantes y en muestras pequeñas, puede no detectar una distribución anormal.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g37a791f677b_0_296"/>
          <p:cNvCxnSpPr>
            <a:endCxn id="246" idx="1"/>
          </p:cNvCxnSpPr>
          <p:nvPr/>
        </p:nvCxnSpPr>
        <p:spPr>
          <a:xfrm rot="10800000" flipH="1">
            <a:off x="3399225" y="4300275"/>
            <a:ext cx="632100" cy="1486800"/>
          </a:xfrm>
          <a:prstGeom prst="straightConnector1">
            <a:avLst/>
          </a:prstGeom>
          <a:noFill/>
          <a:ln w="19050" cap="flat" cmpd="sng">
            <a:solidFill>
              <a:srgbClr val="FF5E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g37a791f677b_0_296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a791f677b_0_30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graphicFrame>
        <p:nvGraphicFramePr>
          <p:cNvPr id="254" name="Google Shape;254;g37a791f677b_0_307"/>
          <p:cNvGraphicFramePr/>
          <p:nvPr/>
        </p:nvGraphicFramePr>
        <p:xfrm>
          <a:off x="369750" y="2447044"/>
          <a:ext cx="3182100" cy="3858309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203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 1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Perdidos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Asimetría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-0.0927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0.365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Curtosis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-0.410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p de Shapiro-Wilk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0.780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5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38100" marR="38100" marT="2857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5" name="Google Shape;255;g37a791f677b_0_307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variables cualitativas se expresarán como frecuencias y porcentajes; las </a:t>
            </a:r>
            <a:r>
              <a:rPr lang="en-US" sz="1800" b="1" i="1"/>
              <a:t>cuantitativas</a:t>
            </a:r>
            <a:r>
              <a:rPr lang="en-US" sz="1800" i="1"/>
              <a:t> como </a:t>
            </a:r>
            <a:r>
              <a:rPr lang="en-US" sz="1800" b="1" i="1"/>
              <a:t>media y desviación estándar o mediana y rango intercuartílico </a:t>
            </a:r>
            <a:r>
              <a:rPr lang="en-US" sz="1800" b="1" i="1" u="sng"/>
              <a:t>según distribución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256" name="Google Shape;256;g37a791f677b_0_307"/>
          <p:cNvSpPr/>
          <p:nvPr/>
        </p:nvSpPr>
        <p:spPr>
          <a:xfrm>
            <a:off x="4031325" y="2832375"/>
            <a:ext cx="5772600" cy="2935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ASIMETRÍA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Mide la simetría de la distribución de los datos respecto a la media. Si la distribución es simétrica (asimetría=0), la media ≈ mediana ≈ moda. Si no lo es (asimetría ≠0), un lado de la curva (cola) es más largo que el otro.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INTERPRETACIÓN: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7a791f677b_0_307"/>
          <p:cNvSpPr/>
          <p:nvPr/>
        </p:nvSpPr>
        <p:spPr>
          <a:xfrm>
            <a:off x="4293700" y="4365275"/>
            <a:ext cx="5104800" cy="132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g37a791f677b_0_307"/>
          <p:cNvCxnSpPr>
            <a:endCxn id="256" idx="1"/>
          </p:cNvCxnSpPr>
          <p:nvPr/>
        </p:nvCxnSpPr>
        <p:spPr>
          <a:xfrm rot="10800000" flipH="1">
            <a:off x="3422925" y="4300275"/>
            <a:ext cx="608400" cy="279600"/>
          </a:xfrm>
          <a:prstGeom prst="straightConnector1">
            <a:avLst/>
          </a:prstGeom>
          <a:noFill/>
          <a:ln w="19050" cap="flat" cmpd="sng">
            <a:solidFill>
              <a:srgbClr val="FF5E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9" name="Google Shape;259;g37a791f677b_0_307"/>
          <p:cNvPicPr preferRelativeResize="0"/>
          <p:nvPr/>
        </p:nvPicPr>
        <p:blipFill rotWithShape="1">
          <a:blip r:embed="rId3">
            <a:alphaModFix/>
          </a:blip>
          <a:srcRect l="1466" t="54156" r="53143" b="13561"/>
          <a:stretch/>
        </p:blipFill>
        <p:spPr>
          <a:xfrm>
            <a:off x="5260638" y="4380825"/>
            <a:ext cx="3313974" cy="1325700"/>
          </a:xfrm>
          <a:prstGeom prst="rect">
            <a:avLst/>
          </a:prstGeom>
          <a:solidFill>
            <a:srgbClr val="FF5E63"/>
          </a:solidFill>
          <a:ln>
            <a:noFill/>
          </a:ln>
        </p:spPr>
      </p:pic>
      <p:sp>
        <p:nvSpPr>
          <p:cNvPr id="260" name="Google Shape;260;g37a791f677b_0_307"/>
          <p:cNvSpPr txBox="1"/>
          <p:nvPr/>
        </p:nvSpPr>
        <p:spPr>
          <a:xfrm>
            <a:off x="8158040" y="4860575"/>
            <a:ext cx="10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&gt; mediana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7a791f677b_0_307"/>
          <p:cNvSpPr txBox="1"/>
          <p:nvPr/>
        </p:nvSpPr>
        <p:spPr>
          <a:xfrm>
            <a:off x="4720420" y="4876125"/>
            <a:ext cx="10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&lt;mediana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7a791f677b_0_307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a791f677b_0_321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graphicFrame>
        <p:nvGraphicFramePr>
          <p:cNvPr id="268" name="Google Shape;268;g37a791f677b_0_321"/>
          <p:cNvGraphicFramePr/>
          <p:nvPr/>
        </p:nvGraphicFramePr>
        <p:xfrm>
          <a:off x="369750" y="2447044"/>
          <a:ext cx="3182100" cy="3858309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203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 1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Perdidos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Asimetría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-0.0927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0.365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Curtosis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-0.410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p de Shapiro-Wilk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0.780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5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38100" marR="38100" marT="2857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9" name="Google Shape;269;g37a791f677b_0_321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variables cualitativas se expresarán como frecuencias y porcentajes; las </a:t>
            </a:r>
            <a:r>
              <a:rPr lang="en-US" sz="1800" b="1" i="1"/>
              <a:t>cuantitativas</a:t>
            </a:r>
            <a:r>
              <a:rPr lang="en-US" sz="1800" i="1"/>
              <a:t> como </a:t>
            </a:r>
            <a:r>
              <a:rPr lang="en-US" sz="1800" b="1" i="1"/>
              <a:t>media y desviación estándar o mediana y rango intercuartílico </a:t>
            </a:r>
            <a:r>
              <a:rPr lang="en-US" sz="1800" b="1" i="1" u="sng"/>
              <a:t>según distribución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270" name="Google Shape;270;g37a791f677b_0_321"/>
          <p:cNvSpPr/>
          <p:nvPr/>
        </p:nvSpPr>
        <p:spPr>
          <a:xfrm>
            <a:off x="4031325" y="2832375"/>
            <a:ext cx="5772600" cy="2935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CURTOSIS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Mide lqué tan concentrados o dispersos están los datos alrededor de la media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INTERPRETACIÓN: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g37a791f677b_0_321"/>
          <p:cNvCxnSpPr>
            <a:endCxn id="270" idx="1"/>
          </p:cNvCxnSpPr>
          <p:nvPr/>
        </p:nvCxnSpPr>
        <p:spPr>
          <a:xfrm rot="10800000" flipH="1">
            <a:off x="3399225" y="4300275"/>
            <a:ext cx="632100" cy="828300"/>
          </a:xfrm>
          <a:prstGeom prst="straightConnector1">
            <a:avLst/>
          </a:prstGeom>
          <a:noFill/>
          <a:ln w="19050" cap="flat" cmpd="sng">
            <a:solidFill>
              <a:srgbClr val="FF5E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2" name="Google Shape;272;g37a791f677b_0_321"/>
          <p:cNvPicPr preferRelativeResize="0"/>
          <p:nvPr/>
        </p:nvPicPr>
        <p:blipFill rotWithShape="1">
          <a:blip r:embed="rId3">
            <a:alphaModFix/>
          </a:blip>
          <a:srcRect l="48830" t="49710" r="-1269" b="12401"/>
          <a:stretch/>
        </p:blipFill>
        <p:spPr>
          <a:xfrm>
            <a:off x="5057025" y="4150575"/>
            <a:ext cx="3828550" cy="1555951"/>
          </a:xfrm>
          <a:prstGeom prst="rect">
            <a:avLst/>
          </a:prstGeom>
          <a:solidFill>
            <a:srgbClr val="FF5E63"/>
          </a:solidFill>
          <a:ln>
            <a:noFill/>
          </a:ln>
        </p:spPr>
      </p:pic>
      <p:sp>
        <p:nvSpPr>
          <p:cNvPr id="273" name="Google Shape;273;g37a791f677b_0_321"/>
          <p:cNvSpPr txBox="1"/>
          <p:nvPr/>
        </p:nvSpPr>
        <p:spPr>
          <a:xfrm>
            <a:off x="6386765" y="4296434"/>
            <a:ext cx="10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Curtosis=0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7a791f677b_0_321"/>
          <p:cNvSpPr txBox="1"/>
          <p:nvPr/>
        </p:nvSpPr>
        <p:spPr>
          <a:xfrm>
            <a:off x="7636445" y="4293783"/>
            <a:ext cx="10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Curtosis&lt;0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7a791f677b_0_321"/>
          <p:cNvSpPr txBox="1"/>
          <p:nvPr/>
        </p:nvSpPr>
        <p:spPr>
          <a:xfrm>
            <a:off x="5137095" y="4293783"/>
            <a:ext cx="10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Curtosis&gt;0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7a791f677b_0_321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a791f677b_0_335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4. ANÁLISIS DESCRIPTIVO</a:t>
            </a:r>
            <a:endParaRPr i="1"/>
          </a:p>
        </p:txBody>
      </p:sp>
      <p:sp>
        <p:nvSpPr>
          <p:cNvPr id="282" name="Google Shape;282;g37a791f677b_0_335"/>
          <p:cNvSpPr txBox="1"/>
          <p:nvPr/>
        </p:nvSpPr>
        <p:spPr>
          <a:xfrm>
            <a:off x="657963" y="2637138"/>
            <a:ext cx="218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2249"/>
                </a:solidFill>
              </a:rPr>
              <a:t>Edad</a:t>
            </a:r>
            <a:endParaRPr sz="2400">
              <a:solidFill>
                <a:srgbClr val="172249"/>
              </a:solidFill>
            </a:endParaRPr>
          </a:p>
        </p:txBody>
      </p:sp>
      <p:pic>
        <p:nvPicPr>
          <p:cNvPr id="283" name="Google Shape;283;g37a791f677b_0_335"/>
          <p:cNvPicPr preferRelativeResize="0"/>
          <p:nvPr/>
        </p:nvPicPr>
        <p:blipFill rotWithShape="1">
          <a:blip r:embed="rId3">
            <a:alphaModFix/>
          </a:blip>
          <a:srcRect t="13837"/>
          <a:stretch/>
        </p:blipFill>
        <p:spPr>
          <a:xfrm>
            <a:off x="171275" y="3179838"/>
            <a:ext cx="3537999" cy="28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7a791f677b_0_335"/>
          <p:cNvPicPr preferRelativeResize="0"/>
          <p:nvPr/>
        </p:nvPicPr>
        <p:blipFill rotWithShape="1">
          <a:blip r:embed="rId4">
            <a:alphaModFix/>
          </a:blip>
          <a:srcRect r="14118" b="4370"/>
          <a:stretch/>
        </p:blipFill>
        <p:spPr>
          <a:xfrm>
            <a:off x="7443975" y="2539525"/>
            <a:ext cx="2935003" cy="2839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g37a791f677b_0_335"/>
          <p:cNvGraphicFramePr/>
          <p:nvPr/>
        </p:nvGraphicFramePr>
        <p:xfrm>
          <a:off x="4098875" y="2539519"/>
          <a:ext cx="3182100" cy="3858309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203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9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 1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38100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Perdidos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Mediana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66.2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8.05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-0.0927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asimetría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0.365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-0.410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Error est. curtosis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Valor p de Shapiro-Wilk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0.780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35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38100" marR="38100" marT="2857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86" name="Google Shape;286;g37a791f677b_0_335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realizará un análisis descriptivo de las variables demográficas y clínicas. Las variables cualitativas se expresarán como frecuencias y porcentajes; las </a:t>
            </a:r>
            <a:r>
              <a:rPr lang="en-US" sz="1800" b="1" i="1"/>
              <a:t>cuantitativas</a:t>
            </a:r>
            <a:r>
              <a:rPr lang="en-US" sz="1800" i="1"/>
              <a:t> como </a:t>
            </a:r>
            <a:r>
              <a:rPr lang="en-US" sz="1800" b="1" i="1"/>
              <a:t>media y desviación estándar o mediana y rango intercuartílico </a:t>
            </a:r>
            <a:r>
              <a:rPr lang="en-US" sz="1800" b="1" i="1" u="sng"/>
              <a:t>según distribución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287" name="Google Shape;287;g37a791f677b_0_335"/>
          <p:cNvSpPr/>
          <p:nvPr/>
        </p:nvSpPr>
        <p:spPr>
          <a:xfrm>
            <a:off x="1944100" y="2755125"/>
            <a:ext cx="1765200" cy="424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HISTOGRAMA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7a791f677b_0_335"/>
          <p:cNvSpPr/>
          <p:nvPr/>
        </p:nvSpPr>
        <p:spPr>
          <a:xfrm>
            <a:off x="9228800" y="4301650"/>
            <a:ext cx="1765200" cy="424800"/>
          </a:xfrm>
          <a:prstGeom prst="rect">
            <a:avLst/>
          </a:prstGeom>
          <a:solidFill>
            <a:srgbClr val="FF5E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GRÁFICO Q-Q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7a791f677b_0_335"/>
          <p:cNvSpPr/>
          <p:nvPr/>
        </p:nvSpPr>
        <p:spPr>
          <a:xfrm>
            <a:off x="4011750" y="4484525"/>
            <a:ext cx="3182100" cy="348900"/>
          </a:xfrm>
          <a:prstGeom prst="rect">
            <a:avLst/>
          </a:prstGeom>
          <a:solidFill>
            <a:srgbClr val="FF5E63">
              <a:alpha val="3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7a791f677b_0_335"/>
          <p:cNvSpPr/>
          <p:nvPr/>
        </p:nvSpPr>
        <p:spPr>
          <a:xfrm>
            <a:off x="4011750" y="5029650"/>
            <a:ext cx="3182100" cy="348900"/>
          </a:xfrm>
          <a:prstGeom prst="rect">
            <a:avLst/>
          </a:prstGeom>
          <a:solidFill>
            <a:srgbClr val="FF5E63">
              <a:alpha val="3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7a791f677b_0_335"/>
          <p:cNvSpPr/>
          <p:nvPr/>
        </p:nvSpPr>
        <p:spPr>
          <a:xfrm>
            <a:off x="4011750" y="5795950"/>
            <a:ext cx="3182100" cy="348900"/>
          </a:xfrm>
          <a:prstGeom prst="rect">
            <a:avLst/>
          </a:prstGeom>
          <a:solidFill>
            <a:srgbClr val="FF5E63">
              <a:alpha val="3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7a791f677b_0_335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a791f677b_0_54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  <p:pic>
        <p:nvPicPr>
          <p:cNvPr id="298" name="Google Shape;298;g37a791f677b_0_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000" y="1427825"/>
            <a:ext cx="7001151" cy="45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7a791f677b_0_542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a791f677b_0_43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  <p:sp>
        <p:nvSpPr>
          <p:cNvPr id="305" name="Google Shape;305;g37a791f677b_0_439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TEST PARAMÉTRICO VS NO PARAMÉTRICO</a:t>
            </a:r>
            <a:endParaRPr sz="1800" b="1"/>
          </a:p>
        </p:txBody>
      </p:sp>
      <p:pic>
        <p:nvPicPr>
          <p:cNvPr id="306" name="Google Shape;306;g37a791f677b_0_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726" y="1857755"/>
            <a:ext cx="7042498" cy="41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7a791f677b_0_439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</a:pPr>
            <a:r>
              <a:rPr lang="en-US"/>
              <a:t>Conflictos de interés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Ninguno para esta charla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a791f677b_0_79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  <p:sp>
        <p:nvSpPr>
          <p:cNvPr id="313" name="Google Shape;313;g37a791f677b_0_797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PRUEBAS ESTADÍSTICAS MÁS UTILIZADAS PARA VARIABLES CUANTITATIVAS</a:t>
            </a:r>
            <a:endParaRPr sz="1800" b="1"/>
          </a:p>
        </p:txBody>
      </p:sp>
      <p:sp>
        <p:nvSpPr>
          <p:cNvPr id="314" name="Google Shape;314;g37a791f677b_0_797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  <p:pic>
        <p:nvPicPr>
          <p:cNvPr id="315" name="Google Shape;315;g37a791f677b_0_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50" y="1973474"/>
            <a:ext cx="9456150" cy="38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7a791f677b_0_797"/>
          <p:cNvSpPr/>
          <p:nvPr/>
        </p:nvSpPr>
        <p:spPr>
          <a:xfrm>
            <a:off x="5080875" y="2797122"/>
            <a:ext cx="4714800" cy="429300"/>
          </a:xfrm>
          <a:prstGeom prst="rect">
            <a:avLst/>
          </a:prstGeom>
          <a:solidFill>
            <a:srgbClr val="FF5E63">
              <a:alpha val="3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a791f677b_0_80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  <p:sp>
        <p:nvSpPr>
          <p:cNvPr id="322" name="Google Shape;322;g37a791f677b_0_806"/>
          <p:cNvSpPr txBox="1"/>
          <p:nvPr/>
        </p:nvSpPr>
        <p:spPr>
          <a:xfrm>
            <a:off x="369750" y="2414443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TEST: </a:t>
            </a:r>
            <a:r>
              <a:rPr lang="en-US" sz="1800"/>
              <a:t>PRUEBA DE T PARA MUESTRAS INDEPENDIENTES</a:t>
            </a:r>
            <a:endParaRPr sz="1800"/>
          </a:p>
        </p:txBody>
      </p:sp>
      <p:grpSp>
        <p:nvGrpSpPr>
          <p:cNvPr id="323" name="Google Shape;323;g37a791f677b_0_806"/>
          <p:cNvGrpSpPr/>
          <p:nvPr/>
        </p:nvGrpSpPr>
        <p:grpSpPr>
          <a:xfrm>
            <a:off x="1224422" y="5491981"/>
            <a:ext cx="433024" cy="359699"/>
            <a:chOff x="6239575" y="4416275"/>
            <a:chExt cx="489625" cy="449175"/>
          </a:xfrm>
        </p:grpSpPr>
        <p:sp>
          <p:nvSpPr>
            <p:cNvPr id="324" name="Google Shape;324;g37a791f677b_0_80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325" name="Google Shape;325;g37a791f677b_0_80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326" name="Google Shape;326;g37a791f677b_0_80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</p:grpSp>
      <p:pic>
        <p:nvPicPr>
          <p:cNvPr id="327" name="Google Shape;327;g37a791f677b_0_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63" y="2971548"/>
            <a:ext cx="5461362" cy="137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7a791f677b_0_8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63" y="4126607"/>
            <a:ext cx="4947376" cy="15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7a791f677b_0_806"/>
          <p:cNvSpPr/>
          <p:nvPr/>
        </p:nvSpPr>
        <p:spPr>
          <a:xfrm>
            <a:off x="754375" y="5133757"/>
            <a:ext cx="1487100" cy="569400"/>
          </a:xfrm>
          <a:prstGeom prst="ellipse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330" name="Google Shape;330;g37a791f677b_0_8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525" y="5456289"/>
            <a:ext cx="1924050" cy="1295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31" name="Google Shape;331;g37a791f677b_0_806"/>
          <p:cNvCxnSpPr>
            <a:stCxn id="329" idx="4"/>
            <a:endCxn id="330" idx="1"/>
          </p:cNvCxnSpPr>
          <p:nvPr/>
        </p:nvCxnSpPr>
        <p:spPr>
          <a:xfrm rot="-5400000" flipH="1">
            <a:off x="2017375" y="5183707"/>
            <a:ext cx="400800" cy="1439700"/>
          </a:xfrm>
          <a:prstGeom prst="bentConnector2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2" name="Google Shape;332;g37a791f677b_0_806"/>
          <p:cNvPicPr preferRelativeResize="0"/>
          <p:nvPr/>
        </p:nvPicPr>
        <p:blipFill rotWithShape="1">
          <a:blip r:embed="rId6">
            <a:alphaModFix/>
          </a:blip>
          <a:srcRect l="45304" t="16914" b="18822"/>
          <a:stretch/>
        </p:blipFill>
        <p:spPr>
          <a:xfrm>
            <a:off x="5557625" y="4326760"/>
            <a:ext cx="5461376" cy="11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7a791f677b_0_806"/>
          <p:cNvSpPr txBox="1"/>
          <p:nvPr/>
        </p:nvSpPr>
        <p:spPr>
          <a:xfrm>
            <a:off x="369750" y="1431250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determinará la asociación entre el desarrollo de ETC en pacientes con IPAF y variables demográficas y clínicas mediante el uso de </a:t>
            </a:r>
            <a:r>
              <a:rPr lang="en-US" sz="1800" b="1" i="1"/>
              <a:t>test T de Student</a:t>
            </a:r>
            <a:r>
              <a:rPr lang="en-US" sz="1800" i="1"/>
              <a:t>, U de Mann Whitney, Chi cuadrado o exacto de Fisher, según corresponda</a:t>
            </a:r>
            <a:r>
              <a:rPr lang="en-US" sz="1800" b="1" i="1"/>
              <a:t>.</a:t>
            </a:r>
            <a:r>
              <a:rPr lang="en-US" sz="1800" i="1"/>
              <a:t>”</a:t>
            </a:r>
            <a:endParaRPr sz="1800" i="1"/>
          </a:p>
        </p:txBody>
      </p:sp>
      <p:sp>
        <p:nvSpPr>
          <p:cNvPr id="334" name="Google Shape;334;g37a791f677b_0_806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37a791f677b_0_9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62" y="2127345"/>
            <a:ext cx="4947376" cy="15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7a791f677b_0_923"/>
          <p:cNvSpPr/>
          <p:nvPr/>
        </p:nvSpPr>
        <p:spPr>
          <a:xfrm>
            <a:off x="4608737" y="2730318"/>
            <a:ext cx="620100" cy="569400"/>
          </a:xfrm>
          <a:prstGeom prst="ellipse">
            <a:avLst/>
          </a:prstGeom>
          <a:noFill/>
          <a:ln w="38100" cap="flat" cmpd="sng">
            <a:solidFill>
              <a:srgbClr val="FF3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41" name="Google Shape;341;g37a791f677b_0_923"/>
          <p:cNvSpPr/>
          <p:nvPr/>
        </p:nvSpPr>
        <p:spPr>
          <a:xfrm>
            <a:off x="6141425" y="2327525"/>
            <a:ext cx="4783800" cy="1129500"/>
          </a:xfrm>
          <a:prstGeom prst="rect">
            <a:avLst/>
          </a:prstGeom>
          <a:noFill/>
          <a:ln w="38100" cap="flat" cmpd="sng">
            <a:solidFill>
              <a:srgbClr val="FF3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Valor de p:</a:t>
            </a:r>
            <a:r>
              <a:rPr lang="en-US" sz="1500"/>
              <a:t> En este caso </a:t>
            </a:r>
            <a:r>
              <a:rPr lang="en-US" sz="1500" b="1"/>
              <a:t>hay un 20% de probabilidades que la diferencia encontrada entre las medias de las muestras se deba al azar. </a:t>
            </a:r>
            <a:endParaRPr sz="1500" b="1"/>
          </a:p>
        </p:txBody>
      </p:sp>
      <p:cxnSp>
        <p:nvCxnSpPr>
          <p:cNvPr id="342" name="Google Shape;342;g37a791f677b_0_923"/>
          <p:cNvCxnSpPr>
            <a:stCxn id="340" idx="6"/>
            <a:endCxn id="341" idx="1"/>
          </p:cNvCxnSpPr>
          <p:nvPr/>
        </p:nvCxnSpPr>
        <p:spPr>
          <a:xfrm rot="10800000" flipH="1">
            <a:off x="5228837" y="2892318"/>
            <a:ext cx="912600" cy="122700"/>
          </a:xfrm>
          <a:prstGeom prst="straightConnector1">
            <a:avLst/>
          </a:prstGeom>
          <a:noFill/>
          <a:ln w="38100" cap="flat" cmpd="sng">
            <a:solidFill>
              <a:srgbClr val="FF31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3" name="Google Shape;343;g37a791f677b_0_923" title="Captura de Pantalla 2025-09-02 a la(s) 17.07.3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524" y="3590025"/>
            <a:ext cx="3249000" cy="23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7a791f677b_0_923"/>
          <p:cNvSpPr/>
          <p:nvPr/>
        </p:nvSpPr>
        <p:spPr>
          <a:xfrm>
            <a:off x="477075" y="3709275"/>
            <a:ext cx="5558100" cy="2236800"/>
          </a:xfrm>
          <a:prstGeom prst="rect">
            <a:avLst/>
          </a:prstGeom>
          <a:solidFill>
            <a:srgbClr val="FF5E63">
              <a:alpha val="734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el 20% obtenido supera al nivel de significación establecido en 5% 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SE RECHAZA LA H0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“La edad de los pacientes con IPAF que desarrollan una ETC en el transcurso de mi seguimiento es igual a la edad de que los que no desarrollan la enfermedad”</a:t>
            </a:r>
            <a:endParaRPr sz="17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7a791f677b_0_923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TEST: </a:t>
            </a:r>
            <a:r>
              <a:rPr lang="en-US" sz="1800"/>
              <a:t>PRUEBA DE T PARA MUESTRAS INDEPENDIENTES</a:t>
            </a:r>
            <a:endParaRPr sz="1800"/>
          </a:p>
        </p:txBody>
      </p:sp>
      <p:sp>
        <p:nvSpPr>
          <p:cNvPr id="346" name="Google Shape;346;g37a791f677b_0_923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  <p:sp>
        <p:nvSpPr>
          <p:cNvPr id="347" name="Google Shape;347;g37a791f677b_0_923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a791f677b_0_942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PRUEBAS ESTADÍSTICAS PARA VARIABLES CUALITATIVAS</a:t>
            </a:r>
            <a:endParaRPr sz="1800" b="1"/>
          </a:p>
        </p:txBody>
      </p:sp>
      <p:sp>
        <p:nvSpPr>
          <p:cNvPr id="353" name="Google Shape;353;g37a791f677b_0_942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https://www.scielo.org.mx/pdf/ram/v64n3/2448-9190-ram-64-03-0364.pdf</a:t>
            </a:r>
            <a:endParaRPr sz="1000">
              <a:solidFill>
                <a:srgbClr val="172249"/>
              </a:solidFill>
            </a:endParaRPr>
          </a:p>
        </p:txBody>
      </p:sp>
      <p:pic>
        <p:nvPicPr>
          <p:cNvPr id="354" name="Google Shape;354;g37a791f677b_0_942"/>
          <p:cNvPicPr preferRelativeResize="0"/>
          <p:nvPr/>
        </p:nvPicPr>
        <p:blipFill rotWithShape="1">
          <a:blip r:embed="rId3">
            <a:alphaModFix/>
          </a:blip>
          <a:srcRect t="3530"/>
          <a:stretch/>
        </p:blipFill>
        <p:spPr>
          <a:xfrm>
            <a:off x="750225" y="1900800"/>
            <a:ext cx="9783801" cy="16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7a791f677b_0_9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25" y="4326020"/>
            <a:ext cx="9783800" cy="152342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7a791f677b_0_942"/>
          <p:cNvSpPr txBox="1"/>
          <p:nvPr/>
        </p:nvSpPr>
        <p:spPr>
          <a:xfrm>
            <a:off x="426750" y="3864322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PRUEBAS ESTADÍSTICAS PARA VARIABLES CUANTITATIVAS VS CUANTITATIVAS</a:t>
            </a:r>
            <a:endParaRPr sz="1800" b="1"/>
          </a:p>
        </p:txBody>
      </p:sp>
      <p:sp>
        <p:nvSpPr>
          <p:cNvPr id="357" name="Google Shape;357;g37a791f677b_0_94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5. ANÁLISIS INFERENCIAL</a:t>
            </a:r>
            <a:endParaRPr i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c06d32adf_0_11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APARTADO DE ANÁLISIS ESTADÍSTICO</a:t>
            </a:r>
            <a:endParaRPr/>
          </a:p>
        </p:txBody>
      </p:sp>
      <p:sp>
        <p:nvSpPr>
          <p:cNvPr id="363" name="Google Shape;363;g37c06d32adf_0_11"/>
          <p:cNvSpPr txBox="1"/>
          <p:nvPr/>
        </p:nvSpPr>
        <p:spPr>
          <a:xfrm>
            <a:off x="849350" y="1792237"/>
            <a:ext cx="89370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Se realizará un análisis descriptivo de las variables demográficas y clínicas. Las variables cualitativas se expresarán como frecuencias y porcentajes; las cuantitativas como media y desviación estándar o mediana y rango intercuartílico según distribución.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El tamaño muestral se calculó para detectar una diferencia mínima clínicamente relevante de 5 años en la edad entre pacientes con IPAF que desarrollan ETC vs los que no la desarrollan, asumiendo una desviación estándar de 8 años, 𝛼=0,05 (bilateral) y potencia=80%(𝛽=0,20). Se espera que el 30% de la cohorte desarrolle ETC. Considerando un 10% de pérdidas durante el seguimiento, el tamaño final estimado es 32 pacientes con evento y 75 sin evento (total 107 pacientes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sp>
        <p:nvSpPr>
          <p:cNvPr id="364" name="Google Shape;364;g37c06d32adf_0_11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a791f677b_0_79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APARTADO DE ANÁLISIS ESTADÍSTICO</a:t>
            </a:r>
            <a:endParaRPr/>
          </a:p>
        </p:txBody>
      </p:sp>
      <p:sp>
        <p:nvSpPr>
          <p:cNvPr id="370" name="Google Shape;370;g37a791f677b_0_792"/>
          <p:cNvSpPr txBox="1"/>
          <p:nvPr/>
        </p:nvSpPr>
        <p:spPr>
          <a:xfrm>
            <a:off x="849350" y="1792237"/>
            <a:ext cx="89370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Se determinará la asociación entre el desarrollo de ETC en pacientes con IPAF y variables demográficas y clínicas mediante el uso de test T de Student, U de Mann Whitney, Chi cuadrado o exacto de Fisher, según corresponda. Las variables que en el análisis univariado muestren asociación significativa o que por criterio del investigador se consideren de relevancia, serán incorporadas en un modelo multivariado de regresión logística múltiple.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Se calculará la incidencia y la densidad de incidencia de ETC en pacientes con IPAF. Esta última se expresará en paciente/año. Se establecerá el tiempo hasta el desarrollo de ETC y variables asociadas al mismo mediante curvas de Kaplan Meier y test de log rank. Análisis multivariado de Cox.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Un valor de p&lt;0.05 se determinó como significativo. El análisis estadístico se realizó mediante Jamovi (version 2.6.45).</a:t>
            </a:r>
            <a:endParaRPr sz="1800" i="1">
              <a:solidFill>
                <a:schemeClr val="dk1"/>
              </a:solidFill>
            </a:endParaRPr>
          </a:p>
        </p:txBody>
      </p:sp>
      <p:sp>
        <p:nvSpPr>
          <p:cNvPr id="371" name="Google Shape;371;g37a791f677b_0_792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"/>
          <p:cNvSpPr txBox="1">
            <a:spLocks noGrp="1"/>
          </p:cNvSpPr>
          <p:nvPr>
            <p:ph type="ctrTitle"/>
          </p:nvPr>
        </p:nvSpPr>
        <p:spPr>
          <a:xfrm>
            <a:off x="1740453" y="4465750"/>
            <a:ext cx="87111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Muchas gracias!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a791f677b_0_114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sección de análisis estadístico</a:t>
            </a:r>
            <a:endParaRPr/>
          </a:p>
        </p:txBody>
      </p:sp>
      <p:sp>
        <p:nvSpPr>
          <p:cNvPr id="112" name="Google Shape;112;g37a791f677b_0_114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Debe ser </a:t>
            </a:r>
            <a:r>
              <a:rPr lang="en-US" b="1"/>
              <a:t>clara, breve y suficiente</a:t>
            </a:r>
            <a:r>
              <a:rPr lang="en-US"/>
              <a:t> para que un revisor entienda qué se hará con los datos.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Debe incluir:</a:t>
            </a:r>
            <a:endParaRPr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Nivel de significancia</a:t>
            </a:r>
            <a:r>
              <a:rPr lang="en-US"/>
              <a:t> </a:t>
            </a:r>
            <a:endParaRPr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Tamaño muestral </a:t>
            </a:r>
            <a:r>
              <a:rPr lang="en-US"/>
              <a:t>y </a:t>
            </a:r>
            <a:r>
              <a:rPr lang="en-US" b="1"/>
              <a:t>poder estadístico</a:t>
            </a:r>
            <a:endParaRPr b="1"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Manejo de datos faltantes</a:t>
            </a:r>
            <a:endParaRPr b="1"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Análisis descriptivo</a:t>
            </a:r>
            <a:endParaRPr b="1"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Pruebas estadísticas</a:t>
            </a:r>
            <a:r>
              <a:rPr lang="en-US"/>
              <a:t> para contrastar hipótesis</a:t>
            </a:r>
            <a:endParaRPr b="1"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Software</a:t>
            </a:r>
            <a:r>
              <a:rPr lang="en-US"/>
              <a:t> estadístico</a:t>
            </a:r>
            <a:endParaRPr/>
          </a:p>
          <a:p>
            <a:pPr marL="457200" lvl="0" indent="-379730" algn="l" rtl="0"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en-US"/>
              <a:t>Análisis adicionales (subgrupos, análisis de sensibilidad, etc)</a:t>
            </a:r>
            <a:endParaRPr/>
          </a:p>
        </p:txBody>
      </p:sp>
      <p:sp>
        <p:nvSpPr>
          <p:cNvPr id="113" name="Google Shape;113;g37a791f677b_0_114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a791f677b_0_0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Análisis descriptivo vs inferencial</a:t>
            </a:r>
            <a:endParaRPr/>
          </a:p>
        </p:txBody>
      </p:sp>
      <p:cxnSp>
        <p:nvCxnSpPr>
          <p:cNvPr id="119" name="Google Shape;119;g37a791f677b_0_0"/>
          <p:cNvCxnSpPr/>
          <p:nvPr/>
        </p:nvCxnSpPr>
        <p:spPr>
          <a:xfrm>
            <a:off x="5256876" y="1300738"/>
            <a:ext cx="36900" cy="467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g37a791f677b_0_0"/>
          <p:cNvSpPr/>
          <p:nvPr/>
        </p:nvSpPr>
        <p:spPr>
          <a:xfrm>
            <a:off x="477626" y="1443150"/>
            <a:ext cx="4646100" cy="441300"/>
          </a:xfrm>
          <a:prstGeom prst="rect">
            <a:avLst/>
          </a:prstGeom>
          <a:solidFill>
            <a:srgbClr val="FF5E63"/>
          </a:solidFill>
          <a:ln w="47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ANÁLISIS DESCRIPTIVO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121" name="Google Shape;121;g37a791f677b_0_0"/>
          <p:cNvSpPr txBox="1"/>
          <p:nvPr/>
        </p:nvSpPr>
        <p:spPr>
          <a:xfrm>
            <a:off x="477626" y="2112088"/>
            <a:ext cx="45678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500">
                <a:solidFill>
                  <a:srgbClr val="172249"/>
                </a:solidFill>
              </a:rPr>
              <a:t>Se enfoca en </a:t>
            </a:r>
            <a:r>
              <a:rPr lang="en-US" sz="1500" b="1">
                <a:solidFill>
                  <a:srgbClr val="172249"/>
                </a:solidFill>
              </a:rPr>
              <a:t>resumir y describir los datos recopilados</a:t>
            </a:r>
            <a:r>
              <a:rPr lang="en-US" sz="1500">
                <a:solidFill>
                  <a:srgbClr val="172249"/>
                </a:solidFill>
              </a:rPr>
              <a:t>. Su propósito es simplemente describir lo que los datos muestran sin intentar hacer predicciones o generalizaciones más allá del conjunto de datos estudiado.</a:t>
            </a:r>
            <a:endParaRPr sz="15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5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2249"/>
              </a:solidFill>
            </a:endParaRPr>
          </a:p>
        </p:txBody>
      </p:sp>
      <p:sp>
        <p:nvSpPr>
          <p:cNvPr id="122" name="Google Shape;122;g37a791f677b_0_0"/>
          <p:cNvSpPr/>
          <p:nvPr/>
        </p:nvSpPr>
        <p:spPr>
          <a:xfrm>
            <a:off x="5392668" y="1444350"/>
            <a:ext cx="4572000" cy="438900"/>
          </a:xfrm>
          <a:prstGeom prst="rect">
            <a:avLst/>
          </a:prstGeom>
          <a:solidFill>
            <a:srgbClr val="FF5E63"/>
          </a:solidFill>
          <a:ln w="47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ANÁLISIS DE INFERENCIA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123" name="Google Shape;123;g37a791f677b_0_0"/>
          <p:cNvSpPr txBox="1"/>
          <p:nvPr/>
        </p:nvSpPr>
        <p:spPr>
          <a:xfrm>
            <a:off x="5392675" y="2118075"/>
            <a:ext cx="45678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72249"/>
                </a:solidFill>
              </a:rPr>
              <a:t>Busca hacer </a:t>
            </a:r>
            <a:r>
              <a:rPr lang="en-US" sz="1500" b="1">
                <a:solidFill>
                  <a:srgbClr val="172249"/>
                </a:solidFill>
              </a:rPr>
              <a:t>generalizaciones o predicciones sobre una población a partir de una muestra de datos.</a:t>
            </a:r>
            <a:r>
              <a:rPr lang="en-US" sz="1500">
                <a:solidFill>
                  <a:srgbClr val="172249"/>
                </a:solidFill>
              </a:rPr>
              <a:t> Se utilizan técnicas como pruebas de hipótesis y modelos de regresión para inferir propiedades o relaciones dentro de una población más amplia. (Ningun test es 100% efectivo)</a:t>
            </a:r>
            <a:endParaRPr sz="15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2249"/>
              </a:solidFill>
            </a:endParaRPr>
          </a:p>
        </p:txBody>
      </p:sp>
      <p:pic>
        <p:nvPicPr>
          <p:cNvPr id="124" name="Google Shape;124;g37a791f677b_0_0"/>
          <p:cNvPicPr preferRelativeResize="0"/>
          <p:nvPr/>
        </p:nvPicPr>
        <p:blipFill rotWithShape="1">
          <a:blip r:embed="rId3">
            <a:alphaModFix/>
          </a:blip>
          <a:srcRect r="6129"/>
          <a:stretch/>
        </p:blipFill>
        <p:spPr>
          <a:xfrm>
            <a:off x="163551" y="3377338"/>
            <a:ext cx="2623251" cy="259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g37a791f677b_0_0"/>
          <p:cNvGraphicFramePr/>
          <p:nvPr/>
        </p:nvGraphicFramePr>
        <p:xfrm>
          <a:off x="2666051" y="3605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{8C27ECA3-6966-40DD-8EDD-2A62820AC2B2}</a:tableStyleId>
              </a:tblPr>
              <a:tblGrid>
                <a:gridCol w="15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Descriptivas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38100" marT="19050" marB="19050"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Edad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38100" marT="19050" marB="19050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Desviación estándar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14.6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>
                    <a:lnT w="477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Mínimo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20.3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Máximo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97.5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 percentil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49.6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50 percentil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61.3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95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75 percentil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71.7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8100" marR="45725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38100" marT="9525" marB="38100">
                    <a:lnB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38100" marR="38100" marT="9525" marB="9525">
                    <a:lnT w="9525" cap="flat" cmpd="sng">
                      <a:solidFill>
                        <a:srgbClr val="3333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6" name="Google Shape;126;g37a791f677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727" y="3697425"/>
            <a:ext cx="4019525" cy="21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7a791f677b_0_0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a791f677b_0_155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¿Por dónde empiezo?</a:t>
            </a:r>
            <a:endParaRPr/>
          </a:p>
        </p:txBody>
      </p:sp>
      <p:sp>
        <p:nvSpPr>
          <p:cNvPr id="133" name="Google Shape;133;g37a791f677b_0_155"/>
          <p:cNvSpPr txBox="1"/>
          <p:nvPr/>
        </p:nvSpPr>
        <p:spPr>
          <a:xfrm>
            <a:off x="3530389" y="1690827"/>
            <a:ext cx="32322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Hipótesis de investigación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7a791f677b_0_155"/>
          <p:cNvSpPr txBox="1"/>
          <p:nvPr/>
        </p:nvSpPr>
        <p:spPr>
          <a:xfrm>
            <a:off x="3530389" y="2862402"/>
            <a:ext cx="32322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del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7a791f677b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175" y="4033975"/>
            <a:ext cx="1460750" cy="1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7a791f677b_0_155"/>
          <p:cNvSpPr txBox="1"/>
          <p:nvPr/>
        </p:nvSpPr>
        <p:spPr>
          <a:xfrm>
            <a:off x="3530389" y="4283602"/>
            <a:ext cx="32322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desenlaces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37a791f677b_0_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960" y="1702875"/>
            <a:ext cx="1121175" cy="11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7a791f677b_0_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6975" y="2868415"/>
            <a:ext cx="1121175" cy="11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7a791f677b_0_155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a791f677b_0_11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Ejemplo</a:t>
            </a:r>
            <a:endParaRPr/>
          </a:p>
        </p:txBody>
      </p:sp>
      <p:pic>
        <p:nvPicPr>
          <p:cNvPr id="145" name="Google Shape;145;g37a791f677b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03" y="4102875"/>
            <a:ext cx="784576" cy="7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7a791f677b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13" y="3297879"/>
            <a:ext cx="727549" cy="72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7a791f677b_0_119"/>
          <p:cNvSpPr/>
          <p:nvPr/>
        </p:nvSpPr>
        <p:spPr>
          <a:xfrm>
            <a:off x="1584375" y="1478950"/>
            <a:ext cx="8533500" cy="45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OBJETIVO GENERAL: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Comparar las características demográficas y clínicas entre pacientes con IPAF que desarrollan una enfermedad del tejido conectivo (ETC) y aquellos que no lo hacen.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OBJETIVO ESPECÍFICO: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Establecer diferencias en la edad al diagnóstico de IPAF entre quienes desarrollan y no una ETC.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DISEÑO DEL ESTUDIO: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Estudio de cohorte prospectivo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H0: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La edad de los pacientes con </a:t>
            </a:r>
            <a:r>
              <a:rPr lang="en-US" sz="1800" b="1">
                <a:solidFill>
                  <a:srgbClr val="FF3150"/>
                </a:solidFill>
                <a:latin typeface="Calibri"/>
                <a:ea typeface="Calibri"/>
                <a:cs typeface="Calibri"/>
                <a:sym typeface="Calibri"/>
              </a:rPr>
              <a:t>IPAF que desarrollan una ETC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 el transcurso de mi seguimiento es igual a la </a:t>
            </a:r>
            <a:r>
              <a:rPr lang="en-US" sz="1800" b="1">
                <a:solidFill>
                  <a:srgbClr val="0E63F0"/>
                </a:solidFill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de que los que no desarrollan la enfermedad.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(H0: edad1 = edad 2)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H1: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 edad de los pacientes con </a:t>
            </a:r>
            <a:r>
              <a:rPr lang="en-US" sz="1800" b="1">
                <a:solidFill>
                  <a:srgbClr val="FF314F"/>
                </a:solidFill>
                <a:latin typeface="Calibri"/>
                <a:ea typeface="Calibri"/>
                <a:cs typeface="Calibri"/>
                <a:sym typeface="Calibri"/>
              </a:rPr>
              <a:t>IPAF que desarrollan una ETC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 el transcurso de mi seguimiento es distinta a la </a:t>
            </a:r>
            <a:r>
              <a:rPr lang="en-US" sz="1800" b="1">
                <a:solidFill>
                  <a:srgbClr val="0E63F0"/>
                </a:solidFill>
                <a:latin typeface="Calibri"/>
                <a:ea typeface="Calibri"/>
                <a:cs typeface="Calibri"/>
                <a:sym typeface="Calibri"/>
              </a:rPr>
              <a:t>edad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de que los que no desarrollan la enfermedad.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(H1: edad1 ≠ edad2)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7a791f677b_0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950" y="1598200"/>
            <a:ext cx="926674" cy="92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7a791f677b_0_119"/>
          <p:cNvSpPr txBox="1"/>
          <p:nvPr/>
        </p:nvSpPr>
        <p:spPr>
          <a:xfrm>
            <a:off x="5734950" y="63190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Ejemplo propio</a:t>
            </a: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a791f677b_0_885"/>
          <p:cNvSpPr txBox="1"/>
          <p:nvPr/>
        </p:nvSpPr>
        <p:spPr>
          <a:xfrm>
            <a:off x="369750" y="1681716"/>
            <a:ext cx="955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H0 (hipótesis nula) se considera cierta hasta que se compruebe lo contrario)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H1 (hipótesis alternativa) lo que queremos probar</a:t>
            </a:r>
            <a:endParaRPr sz="1800" b="1"/>
          </a:p>
        </p:txBody>
      </p:sp>
      <p:grpSp>
        <p:nvGrpSpPr>
          <p:cNvPr id="155" name="Google Shape;155;g37a791f677b_0_885"/>
          <p:cNvGrpSpPr/>
          <p:nvPr/>
        </p:nvGrpSpPr>
        <p:grpSpPr>
          <a:xfrm>
            <a:off x="1224422" y="5599324"/>
            <a:ext cx="433024" cy="359699"/>
            <a:chOff x="6239575" y="4416275"/>
            <a:chExt cx="489625" cy="449175"/>
          </a:xfrm>
        </p:grpSpPr>
        <p:sp>
          <p:nvSpPr>
            <p:cNvPr id="156" name="Google Shape;156;g37a791f677b_0_885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57" name="Google Shape;157;g37a791f677b_0_885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158;g37a791f677b_0_885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</p:grpSp>
      <p:sp>
        <p:nvSpPr>
          <p:cNvPr id="159" name="Google Shape;159;g37a791f677b_0_885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1. NIVEL DE SIGNIFICANCIA </a:t>
            </a:r>
            <a:endParaRPr i="1"/>
          </a:p>
        </p:txBody>
      </p:sp>
      <p:pic>
        <p:nvPicPr>
          <p:cNvPr id="160" name="Google Shape;160;g37a791f677b_0_885"/>
          <p:cNvPicPr preferRelativeResize="0"/>
          <p:nvPr/>
        </p:nvPicPr>
        <p:blipFill rotWithShape="1">
          <a:blip r:embed="rId3">
            <a:alphaModFix/>
          </a:blip>
          <a:srcRect t="13163" b="28592"/>
          <a:stretch/>
        </p:blipFill>
        <p:spPr>
          <a:xfrm>
            <a:off x="1000963" y="2420613"/>
            <a:ext cx="8553450" cy="288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7a791f677b_0_885"/>
          <p:cNvSpPr txBox="1"/>
          <p:nvPr/>
        </p:nvSpPr>
        <p:spPr>
          <a:xfrm>
            <a:off x="2924113" y="5457355"/>
            <a:ext cx="6870600" cy="417600"/>
          </a:xfrm>
          <a:prstGeom prst="rect">
            <a:avLst/>
          </a:prstGeom>
          <a:noFill/>
          <a:ln w="4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2249"/>
                </a:solidFill>
              </a:rPr>
              <a:t>Nivel de significación de la prueba, en general fijado en 5% o 1%.</a:t>
            </a:r>
            <a:endParaRPr sz="1800">
              <a:solidFill>
                <a:srgbClr val="172249"/>
              </a:solidFill>
            </a:endParaRPr>
          </a:p>
        </p:txBody>
      </p:sp>
      <p:sp>
        <p:nvSpPr>
          <p:cNvPr id="162" name="Google Shape;162;g37a791f677b_0_885"/>
          <p:cNvSpPr/>
          <p:nvPr/>
        </p:nvSpPr>
        <p:spPr>
          <a:xfrm>
            <a:off x="5758363" y="4128650"/>
            <a:ext cx="1202100" cy="1012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cxnSp>
        <p:nvCxnSpPr>
          <p:cNvPr id="163" name="Google Shape;163;g37a791f677b_0_885"/>
          <p:cNvCxnSpPr>
            <a:stCxn id="162" idx="4"/>
            <a:endCxn id="161" idx="0"/>
          </p:cNvCxnSpPr>
          <p:nvPr/>
        </p:nvCxnSpPr>
        <p:spPr>
          <a:xfrm>
            <a:off x="6359413" y="51408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g37a791f677b_0_885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a791f677b_0_953"/>
          <p:cNvSpPr txBox="1"/>
          <p:nvPr/>
        </p:nvSpPr>
        <p:spPr>
          <a:xfrm>
            <a:off x="369750" y="1681716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“Se considerará significativo un valor de </a:t>
            </a:r>
            <a:r>
              <a:rPr lang="en-US" sz="1800" b="1" i="1"/>
              <a:t>p&lt;0.05</a:t>
            </a:r>
            <a:r>
              <a:rPr lang="en-US" sz="1800" i="1"/>
              <a:t>”</a:t>
            </a:r>
            <a:endParaRPr sz="1800" i="1"/>
          </a:p>
        </p:txBody>
      </p:sp>
      <p:grpSp>
        <p:nvGrpSpPr>
          <p:cNvPr id="170" name="Google Shape;170;g37a791f677b_0_953"/>
          <p:cNvGrpSpPr/>
          <p:nvPr/>
        </p:nvGrpSpPr>
        <p:grpSpPr>
          <a:xfrm>
            <a:off x="1224422" y="5599324"/>
            <a:ext cx="433024" cy="359699"/>
            <a:chOff x="6239575" y="4416275"/>
            <a:chExt cx="489625" cy="449175"/>
          </a:xfrm>
        </p:grpSpPr>
        <p:sp>
          <p:nvSpPr>
            <p:cNvPr id="171" name="Google Shape;171;g37a791f677b_0_953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72" name="Google Shape;172;g37a791f677b_0_953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73" name="Google Shape;173;g37a791f677b_0_953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</p:grpSp>
      <p:sp>
        <p:nvSpPr>
          <p:cNvPr id="174" name="Google Shape;174;g37a791f677b_0_953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1. NIVEL DE SIGNIFICANCIA </a:t>
            </a:r>
            <a:endParaRPr i="1"/>
          </a:p>
        </p:txBody>
      </p:sp>
      <p:pic>
        <p:nvPicPr>
          <p:cNvPr id="175" name="Google Shape;175;g37a791f677b_0_9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90" y="2746575"/>
            <a:ext cx="7562726" cy="26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7a791f677b_0_953"/>
          <p:cNvSpPr txBox="1"/>
          <p:nvPr/>
        </p:nvSpPr>
        <p:spPr>
          <a:xfrm>
            <a:off x="2805227" y="5386200"/>
            <a:ext cx="2332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2249"/>
                </a:solidFill>
              </a:rPr>
              <a:t>H1: edad1 ≠ edad2</a:t>
            </a:r>
            <a:endParaRPr sz="1800">
              <a:solidFill>
                <a:srgbClr val="172249"/>
              </a:solidFill>
            </a:endParaRPr>
          </a:p>
        </p:txBody>
      </p:sp>
      <p:sp>
        <p:nvSpPr>
          <p:cNvPr id="177" name="Google Shape;177;g37a791f677b_0_953"/>
          <p:cNvSpPr txBox="1"/>
          <p:nvPr/>
        </p:nvSpPr>
        <p:spPr>
          <a:xfrm>
            <a:off x="6430977" y="5386200"/>
            <a:ext cx="23322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2249"/>
                </a:solidFill>
              </a:rPr>
              <a:t>H1: edad1 &gt; edad2</a:t>
            </a:r>
            <a:endParaRPr sz="1800">
              <a:solidFill>
                <a:srgbClr val="172249"/>
              </a:solidFill>
            </a:endParaRPr>
          </a:p>
        </p:txBody>
      </p:sp>
      <p:sp>
        <p:nvSpPr>
          <p:cNvPr id="178" name="Google Shape;178;g37a791f677b_0_953"/>
          <p:cNvSpPr txBox="1"/>
          <p:nvPr/>
        </p:nvSpPr>
        <p:spPr>
          <a:xfrm>
            <a:off x="3673500" y="2214975"/>
            <a:ext cx="36855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Ejemplo: H0: edad1 = edad2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79" name="Google Shape;179;g37a791f677b_0_953"/>
          <p:cNvSpPr/>
          <p:nvPr/>
        </p:nvSpPr>
        <p:spPr>
          <a:xfrm>
            <a:off x="1920250" y="2707425"/>
            <a:ext cx="3685500" cy="3183600"/>
          </a:xfrm>
          <a:prstGeom prst="rect">
            <a:avLst/>
          </a:prstGeom>
          <a:noFill/>
          <a:ln w="28575" cap="flat" cmpd="sng">
            <a:solidFill>
              <a:srgbClr val="FF3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7a791f677b_0_953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a791f677b_0_998"/>
          <p:cNvSpPr txBox="1"/>
          <p:nvPr/>
        </p:nvSpPr>
        <p:spPr>
          <a:xfrm>
            <a:off x="369750" y="1598226"/>
            <a:ext cx="955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314F"/>
                </a:solidFill>
              </a:rPr>
              <a:t>Error tipo II (β): </a:t>
            </a:r>
            <a:r>
              <a:rPr lang="en-US" sz="1800"/>
              <a:t>riesgo de </a:t>
            </a:r>
            <a:r>
              <a:rPr lang="en-US" sz="1800" b="1"/>
              <a:t>falso negativo </a:t>
            </a:r>
            <a:r>
              <a:rPr lang="en-US" sz="1800"/>
              <a:t>(no detectar una diferencia que sí existe).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314F"/>
                </a:solidFill>
              </a:rPr>
              <a:t>Poder estadístico (1 – β):</a:t>
            </a:r>
            <a:r>
              <a:rPr lang="en-US" sz="1800" b="1"/>
              <a:t> probabilidad de detectar un efecto verdadero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grpSp>
        <p:nvGrpSpPr>
          <p:cNvPr id="186" name="Google Shape;186;g37a791f677b_0_998"/>
          <p:cNvGrpSpPr/>
          <p:nvPr/>
        </p:nvGrpSpPr>
        <p:grpSpPr>
          <a:xfrm>
            <a:off x="1224422" y="5599324"/>
            <a:ext cx="433024" cy="359699"/>
            <a:chOff x="6239575" y="4416275"/>
            <a:chExt cx="489625" cy="449175"/>
          </a:xfrm>
        </p:grpSpPr>
        <p:sp>
          <p:nvSpPr>
            <p:cNvPr id="187" name="Google Shape;187;g37a791f677b_0_998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88" name="Google Shape;188;g37a791f677b_0_998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  <p:sp>
          <p:nvSpPr>
            <p:cNvPr id="189" name="Google Shape;189;g37a791f677b_0_998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435D74"/>
                </a:solidFill>
              </a:endParaRPr>
            </a:p>
          </p:txBody>
        </p:sp>
      </p:grpSp>
      <p:pic>
        <p:nvPicPr>
          <p:cNvPr id="190" name="Google Shape;190;g37a791f677b_0_998"/>
          <p:cNvPicPr preferRelativeResize="0"/>
          <p:nvPr/>
        </p:nvPicPr>
        <p:blipFill rotWithShape="1">
          <a:blip r:embed="rId3">
            <a:alphaModFix/>
          </a:blip>
          <a:srcRect t="13163" b="28592"/>
          <a:stretch/>
        </p:blipFill>
        <p:spPr>
          <a:xfrm>
            <a:off x="1000963" y="2420613"/>
            <a:ext cx="8553450" cy="288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7a791f677b_0_998"/>
          <p:cNvSpPr txBox="1"/>
          <p:nvPr/>
        </p:nvSpPr>
        <p:spPr>
          <a:xfrm>
            <a:off x="3524100" y="5392169"/>
            <a:ext cx="5738100" cy="672600"/>
          </a:xfrm>
          <a:prstGeom prst="rect">
            <a:avLst/>
          </a:prstGeom>
          <a:noFill/>
          <a:ln w="4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2249"/>
                </a:solidFill>
              </a:rPr>
              <a:t>El valor de β tolerable es en general de 10%-20%.</a:t>
            </a:r>
            <a:endParaRPr sz="1800">
              <a:solidFill>
                <a:srgbClr val="17224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2249"/>
                </a:solidFill>
              </a:rPr>
              <a:t>El poder de estudio recomendado ≥80%</a:t>
            </a:r>
            <a:endParaRPr sz="1800">
              <a:solidFill>
                <a:srgbClr val="172249"/>
              </a:solidFill>
            </a:endParaRPr>
          </a:p>
        </p:txBody>
      </p:sp>
      <p:sp>
        <p:nvSpPr>
          <p:cNvPr id="192" name="Google Shape;192;g37a791f677b_0_998"/>
          <p:cNvSpPr/>
          <p:nvPr/>
        </p:nvSpPr>
        <p:spPr>
          <a:xfrm>
            <a:off x="7535488" y="3150388"/>
            <a:ext cx="1202100" cy="1012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cxnSp>
        <p:nvCxnSpPr>
          <p:cNvPr id="193" name="Google Shape;193;g37a791f677b_0_998"/>
          <p:cNvCxnSpPr>
            <a:stCxn id="192" idx="4"/>
            <a:endCxn id="191" idx="0"/>
          </p:cNvCxnSpPr>
          <p:nvPr/>
        </p:nvCxnSpPr>
        <p:spPr>
          <a:xfrm flipH="1">
            <a:off x="6393238" y="4162588"/>
            <a:ext cx="1743300" cy="122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g37a791f677b_0_998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2. PODER ESTADÍSTICO </a:t>
            </a:r>
            <a:endParaRPr i="1"/>
          </a:p>
        </p:txBody>
      </p:sp>
      <p:sp>
        <p:nvSpPr>
          <p:cNvPr id="195" name="Google Shape;195;g37a791f677b_0_998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72249"/>
                </a:solidFill>
              </a:rPr>
              <a:t>Rothman KJ, et al. Modern Epidemiology. 4th edition.</a:t>
            </a:r>
            <a:endParaRPr sz="1000">
              <a:solidFill>
                <a:srgbClr val="17224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7224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Office PowerPoint</Application>
  <PresentationFormat>Widescreen</PresentationFormat>
  <Paragraphs>329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 SECCIÓN DE ANÁLISIS ESTADÍSTICO, COMO EMPEZAR?</vt:lpstr>
      <vt:lpstr>Conflictos de interés</vt:lpstr>
      <vt:lpstr>La sección de análisis estadístico</vt:lpstr>
      <vt:lpstr>Análisis descriptivo vs inferencial</vt:lpstr>
      <vt:lpstr>¿Por dónde empiezo?</vt:lpstr>
      <vt:lpstr>Ejemplo</vt:lpstr>
      <vt:lpstr>1. NIVEL DE SIGNIFICANCIA </vt:lpstr>
      <vt:lpstr>1. NIVEL DE SIGNIFICANCIA </vt:lpstr>
      <vt:lpstr>2. PODER ESTADÍSTICO </vt:lpstr>
      <vt:lpstr>2. PODER ESTADÍSTICO </vt:lpstr>
      <vt:lpstr>3. TAMAÑO DE LA MUESTRA</vt:lpstr>
      <vt:lpstr>4. ANÁLISIS DESCRIPTIVO</vt:lpstr>
      <vt:lpstr>4. ANÁLISIS DESCRIPTIVO</vt:lpstr>
      <vt:lpstr>4. ANÁLISIS DESCRIPTIVO</vt:lpstr>
      <vt:lpstr>4. ANÁLISIS DESCRIPTIVO</vt:lpstr>
      <vt:lpstr>4. ANÁLISIS DESCRIPTIVO</vt:lpstr>
      <vt:lpstr>4. ANÁLISIS DESCRIPTIVO</vt:lpstr>
      <vt:lpstr>5. ANÁLISIS INFERENCIAL</vt:lpstr>
      <vt:lpstr>5. ANÁLISIS INFERENCIAL</vt:lpstr>
      <vt:lpstr>5. ANÁLISIS INFERENCIAL</vt:lpstr>
      <vt:lpstr>5. ANÁLISIS INFERENCIAL</vt:lpstr>
      <vt:lpstr>5. ANÁLISIS INFERENCIAL</vt:lpstr>
      <vt:lpstr>5. ANÁLISIS INFERENCIAL</vt:lpstr>
      <vt:lpstr>EL APARTADO DE ANÁLISIS ESTADÍSTICO</vt:lpstr>
      <vt:lpstr>EL APARTADO DE ANÁLISIS ESTADÍSTICO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Nagel, Mara</cp:lastModifiedBy>
  <cp:revision>2</cp:revision>
  <dcterms:created xsi:type="dcterms:W3CDTF">2025-05-14T18:29:03Z</dcterms:created>
  <dcterms:modified xsi:type="dcterms:W3CDTF">2025-09-29T12:15:37Z</dcterms:modified>
</cp:coreProperties>
</file>