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Archivo" panose="020B0604020202020204" charset="0"/>
      <p:regular r:id="rId18"/>
      <p:bold r:id="rId19"/>
      <p:italic r:id="rId20"/>
      <p:boldItalic r:id="rId21"/>
    </p:embeddedFont>
    <p:embeddedFont>
      <p:font typeface="Archivo Light" panose="020B0604020202020204" charset="0"/>
      <p:regular r:id="rId22"/>
      <p:bold r:id="rId23"/>
      <p:italic r:id="rId24"/>
      <p:boldItalic r:id="rId25"/>
    </p:embeddedFont>
    <p:embeddedFont>
      <p:font typeface="EB Garamond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K5/Wort3uTOVDuEy4Sdp6JrU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a791f677b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7a791f677b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5279ac41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5279ac41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a791f677b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7a791f677b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13c8b110eb3b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e13c8b110eb3b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5279ac41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5279ac41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5279ac4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5279ac4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d061730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d061730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a791f677b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7a791f677b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5279ac4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5279ac41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5279ac4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5279ac4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5279ac41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5279ac41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5279ac41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65279ac41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117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3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79fb4246_0_583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4)">
  <p:cSld name="En blanco (copia 4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b79fb4246_0_585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3)">
  <p:cSld name="En blanco (copia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b79fb4246_0_587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2)">
  <p:cSld name="En blanco (copia 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b79fb4246_0_59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 type="tx">
  <p:cSld name="TITLE_AND_BODY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b79fb4246_0_594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5b79fb4246_0_594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117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b79fb4246_0_589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5b79fb4246_0_589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117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 b="0" i="0" u="none" strike="noStrike" cap="none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1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Análisis estadístico.</a:t>
            </a:r>
            <a:endParaRPr sz="3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Cómo lo puedo hacer posible?</a:t>
            </a:r>
            <a:endParaRPr sz="390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"/>
          <p:cNvSpPr txBox="1"/>
          <p:nvPr/>
        </p:nvSpPr>
        <p:spPr>
          <a:xfrm>
            <a:off x="5737418" y="3602038"/>
            <a:ext cx="6086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4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Agustina Alfaro</a:t>
            </a:r>
            <a:endParaRPr sz="3594" b="1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 u="sng">
                <a:solidFill>
                  <a:srgbClr val="FFFFFF"/>
                </a:solidFill>
              </a:rPr>
              <a:t>Especialista universitaria en Reumatología</a:t>
            </a:r>
            <a:endParaRPr sz="2300" i="1" u="sng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Miembro de la Unidad de Investigación de la SAR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Investigadora clínica en CER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Coordinadora de Curso superior de la SAR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Médica reumatóloga Hospital Nacional Alejandro Posadas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a791f677b_0_79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i="1"/>
              <a:t>5. ANÁLISIS INFERENCIAL</a:t>
            </a:r>
            <a:endParaRPr i="1"/>
          </a:p>
        </p:txBody>
      </p:sp>
      <p:sp>
        <p:nvSpPr>
          <p:cNvPr id="155" name="Google Shape;155;g37a791f677b_0_797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ESTADÍSTICAS MÁS UTILIZADAS PARA VARIABLES CUANTITATIVAS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7a791f677b_0_797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https://www.scielo.org.mx/pdf/ram/v64n3/2448-9190-ram-64-03-0364.pdf</a:t>
            </a:r>
            <a:endParaRPr sz="10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37a791f677b_0_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50" y="1973474"/>
            <a:ext cx="9456150" cy="38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7a791f677b_0_797"/>
          <p:cNvSpPr/>
          <p:nvPr/>
        </p:nvSpPr>
        <p:spPr>
          <a:xfrm>
            <a:off x="5080875" y="2797122"/>
            <a:ext cx="4714800" cy="429300"/>
          </a:xfrm>
          <a:prstGeom prst="rect">
            <a:avLst/>
          </a:prstGeom>
          <a:solidFill>
            <a:srgbClr val="FF5E63">
              <a:alpha val="38431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5279ac415_0_3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T-student o Mann Whitney?</a:t>
            </a:r>
            <a:endParaRPr/>
          </a:p>
        </p:txBody>
      </p:sp>
      <p:sp>
        <p:nvSpPr>
          <p:cNvPr id="164" name="Google Shape;164;g365279ac415_0_39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El grupo de pacientes que evoluciona a ETC tiene edad con distribucion normal o no normal? Y el grupo que no evoluciona?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Realiza Mann whitney comparando la edad de pacientes que evolucionan a una ETC vs pacientes que no evolucionan a una ETC. Esa diferencia es significativa?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a791f677b_0_942"/>
          <p:cNvSpPr txBox="1"/>
          <p:nvPr/>
        </p:nvSpPr>
        <p:spPr>
          <a:xfrm>
            <a:off x="369750" y="1431250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ESTADÍSTICAS PARA VARIABLES CUALITATIVAS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7a791f677b_0_942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https://www.scielo.org.mx/pdf/ram/v64n3/2448-9190-ram-64-03-0364.pdf</a:t>
            </a:r>
            <a:endParaRPr sz="10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37a791f677b_0_942"/>
          <p:cNvPicPr preferRelativeResize="0"/>
          <p:nvPr/>
        </p:nvPicPr>
        <p:blipFill rotWithShape="1">
          <a:blip r:embed="rId3">
            <a:alphaModFix/>
          </a:blip>
          <a:srcRect t="3530"/>
          <a:stretch/>
        </p:blipFill>
        <p:spPr>
          <a:xfrm>
            <a:off x="750225" y="1900800"/>
            <a:ext cx="9783801" cy="16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7a791f677b_0_9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225" y="4326020"/>
            <a:ext cx="9783800" cy="152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7a791f677b_0_942"/>
          <p:cNvSpPr txBox="1"/>
          <p:nvPr/>
        </p:nvSpPr>
        <p:spPr>
          <a:xfrm>
            <a:off x="426750" y="3864322"/>
            <a:ext cx="9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ESTADÍSTICAS PARA VARIABLES CUANTITATIVAS VS CUANTITATIVAS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7a791f677b_0_94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i="1"/>
              <a:t>5. ANÁLISIS INFERENCIAL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e13c8b110eb3b11_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 cuadrado</a:t>
            </a:r>
            <a:endParaRPr/>
          </a:p>
        </p:txBody>
      </p:sp>
      <p:sp>
        <p:nvSpPr>
          <p:cNvPr id="180" name="Google Shape;180;g7e13c8b110eb3b11_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Puedo realizar chi cuadrado comparando los distintos tipos de clasificación por TAC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5279ac415_0_3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Tasa de incidencia</a:t>
            </a:r>
            <a:endParaRPr/>
          </a:p>
        </p:txBody>
      </p:sp>
      <p:sp>
        <p:nvSpPr>
          <p:cNvPr id="186" name="Google Shape;186;g365279ac415_0_3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57576B"/>
              </a:buClr>
              <a:buSzPts val="2000"/>
              <a:buChar char="-"/>
            </a:pPr>
            <a:r>
              <a:rPr lang="en-US" sz="2000">
                <a:solidFill>
                  <a:srgbClr val="57576B"/>
                </a:solidFill>
              </a:rPr>
              <a:t>Suma todos los valores de la columna “tiempo de exposición” y dividilo por 12 (meses).</a:t>
            </a:r>
            <a:endParaRPr sz="2000">
              <a:solidFill>
                <a:srgbClr val="57576B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57576B"/>
              </a:buClr>
              <a:buSzPts val="2000"/>
              <a:buChar char="-"/>
            </a:pPr>
            <a:r>
              <a:rPr lang="en-US" sz="2000">
                <a:solidFill>
                  <a:srgbClr val="57576B"/>
                </a:solidFill>
              </a:rPr>
              <a:t>Cuántos pacientes evolucionaron a “ETC”? </a:t>
            </a:r>
            <a:endParaRPr sz="2000">
              <a:solidFill>
                <a:srgbClr val="57576B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57576B"/>
              </a:buClr>
              <a:buSzPts val="2000"/>
              <a:buChar char="-"/>
            </a:pPr>
            <a:r>
              <a:rPr lang="en-US" sz="2000">
                <a:solidFill>
                  <a:srgbClr val="57576B"/>
                </a:solidFill>
              </a:rPr>
              <a:t>Calcula la tasa de incidencia si los nuevos casos son 13 y la población en riesgo es de 131. Realizalo por cada 100 pacientes-año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ctrTitle"/>
          </p:nvPr>
        </p:nvSpPr>
        <p:spPr>
          <a:xfrm>
            <a:off x="1740453" y="4465750"/>
            <a:ext cx="87111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Muchas gracias!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</a:pPr>
            <a:r>
              <a:rPr lang="en-US"/>
              <a:t>Conflictos de interés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Ninguno para esta charla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5279ac415_0_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65279ac415_0_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g365279ac41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125"/>
            <a:ext cx="10307352" cy="51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d0617309a_0_0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7d0617309a_0_0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g37d061730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75" y="677675"/>
            <a:ext cx="9762901" cy="460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a791f677b_0_54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i="1"/>
          </a:p>
        </p:txBody>
      </p:sp>
      <p:pic>
        <p:nvPicPr>
          <p:cNvPr id="126" name="Google Shape;126;g37a791f677b_0_5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500" y="280975"/>
            <a:ext cx="8533499" cy="55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7a791f677b_0_542"/>
          <p:cNvSpPr txBox="1"/>
          <p:nvPr/>
        </p:nvSpPr>
        <p:spPr>
          <a:xfrm>
            <a:off x="65225" y="5921670"/>
            <a:ext cx="4188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172249"/>
                </a:solidFill>
                <a:latin typeface="Arial"/>
                <a:ea typeface="Arial"/>
                <a:cs typeface="Arial"/>
                <a:sym typeface="Arial"/>
              </a:rPr>
              <a:t>https://www.scielo.org.mx/pdf/ram/v64n3/2448-9190-ram-64-03-0364.pdf</a:t>
            </a:r>
            <a:endParaRPr sz="1000" b="0" i="0" u="none" strike="noStrike" cap="none">
              <a:solidFill>
                <a:srgbClr val="1722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5279ac415_0_23"/>
          <p:cNvSpPr txBox="1">
            <a:spLocks noGrp="1"/>
          </p:cNvSpPr>
          <p:nvPr>
            <p:ph type="title"/>
          </p:nvPr>
        </p:nvSpPr>
        <p:spPr>
          <a:xfrm>
            <a:off x="646553" y="2323050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Análisis descriptivo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5279ac415_0_1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 Variables cuantitativas</a:t>
            </a:r>
            <a:endParaRPr/>
          </a:p>
        </p:txBody>
      </p:sp>
      <p:sp>
        <p:nvSpPr>
          <p:cNvPr id="138" name="Google Shape;138;g365279ac415_0_1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57576B"/>
                </a:solidFill>
                <a:highlight>
                  <a:srgbClr val="F8F8FB"/>
                </a:highlight>
                <a:latin typeface="Arial"/>
                <a:ea typeface="Arial"/>
                <a:cs typeface="Arial"/>
                <a:sym typeface="Arial"/>
              </a:rPr>
              <a:t>-DISTRIBUCIÓN: Normal o no normal? Hay alguna normal?</a:t>
            </a: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0">
                <a:solidFill>
                  <a:srgbClr val="57576B"/>
                </a:solidFill>
                <a:highlight>
                  <a:srgbClr val="F8F8FB"/>
                </a:highlight>
                <a:latin typeface="Arial"/>
                <a:ea typeface="Arial"/>
                <a:cs typeface="Arial"/>
                <a:sym typeface="Arial"/>
              </a:rPr>
              <a:t>-Necesito las medianas y los rango intercuartiles (especificando el cuartil 25 y 75) de todas las variables numéricas en una tabla.</a:t>
            </a: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5279ac415_0_1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 Variables cualitativas</a:t>
            </a:r>
            <a:endParaRPr/>
          </a:p>
        </p:txBody>
      </p:sp>
      <p:sp>
        <p:nvSpPr>
          <p:cNvPr id="144" name="Google Shape;144;g365279ac415_0_1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80">
                <a:solidFill>
                  <a:srgbClr val="57576B"/>
                </a:solidFill>
                <a:highlight>
                  <a:srgbClr val="F8F8FB"/>
                </a:highlight>
                <a:latin typeface="Arial"/>
                <a:ea typeface="Arial"/>
                <a:cs typeface="Arial"/>
                <a:sym typeface="Arial"/>
              </a:rPr>
              <a:t>-Cuales son las variables categóricas?</a:t>
            </a: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50">
                <a:solidFill>
                  <a:srgbClr val="57576B"/>
                </a:solidFill>
                <a:highlight>
                  <a:srgbClr val="F8F8FB"/>
                </a:highlight>
                <a:latin typeface="Arial"/>
                <a:ea typeface="Arial"/>
                <a:cs typeface="Arial"/>
                <a:sym typeface="Arial"/>
              </a:rPr>
              <a:t>-Necesito la cantidad de "si" (frecuencia) y los porcentajes de las siguientes variables:</a:t>
            </a:r>
            <a:endParaRPr sz="235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MANOS DE MECÁNICO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SIGNO DE GOTTRON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ARTRITIS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RIGIDEZ MATUTINA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ULCERAS DIGITALES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EDEMA DIGITAL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TELANGIECTASIAS PALMARES</a:t>
            </a:r>
            <a:endParaRPr sz="11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EXPOSICIÓN AL TABACO PREVIA/ACTUAL</a:t>
            </a: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None/>
            </a:pPr>
            <a:endParaRPr sz="120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7576B"/>
              </a:solidFill>
              <a:highlight>
                <a:srgbClr val="F8F8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5279ac415_0_28"/>
          <p:cNvSpPr txBox="1">
            <a:spLocks noGrp="1"/>
          </p:cNvSpPr>
          <p:nvPr>
            <p:ph type="title"/>
          </p:nvPr>
        </p:nvSpPr>
        <p:spPr>
          <a:xfrm>
            <a:off x="646553" y="2323050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Análisis inferencial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Análisis estadístico. Cómo lo puedo hacer posible?</vt:lpstr>
      <vt:lpstr>Conflictos de interés</vt:lpstr>
      <vt:lpstr>PowerPoint Presentation</vt:lpstr>
      <vt:lpstr>PowerPoint Presentation</vt:lpstr>
      <vt:lpstr>PowerPoint Presentation</vt:lpstr>
      <vt:lpstr>Análisis descriptivo</vt:lpstr>
      <vt:lpstr>1- Variables cuantitativas</vt:lpstr>
      <vt:lpstr>2- Variables cualitativas</vt:lpstr>
      <vt:lpstr>Análisis inferencial</vt:lpstr>
      <vt:lpstr>5. ANÁLISIS INFERENCIAL</vt:lpstr>
      <vt:lpstr>T-student o Mann Whitney?</vt:lpstr>
      <vt:lpstr>5. ANÁLISIS INFERENCIAL</vt:lpstr>
      <vt:lpstr>Chi cuadrado</vt:lpstr>
      <vt:lpstr>Tasa de incidencia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revision>4</cp:revision>
  <dcterms:created xsi:type="dcterms:W3CDTF">2025-05-14T18:29:03Z</dcterms:created>
  <dcterms:modified xsi:type="dcterms:W3CDTF">2025-09-29T12:15:20Z</dcterms:modified>
</cp:coreProperties>
</file>