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rchivo" panose="020B0604020202020204" charset="0"/>
      <p:regular r:id="rId20"/>
      <p:bold r:id="rId21"/>
      <p:italic r:id="rId22"/>
      <p:boldItalic r:id="rId23"/>
    </p:embeddedFont>
    <p:embeddedFont>
      <p:font typeface="Archivo Light" panose="020B060402020202020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regular r:id="rId28"/>
      <p:bold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13mIwf9Rn9g+4lcnULq29F4mL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customschemas.google.com/relationships/presentationmetadata" Target="meta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c73dbda7d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c73dbda7d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c73dbda7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c73dbda7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c73dbda7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c73dbda7d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c73dbda7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c73dbda7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c73dbda7d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c73dbda7d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c73dbda7d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c73dbda7d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c73dbda7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c73dbda7d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c73dbda7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5c73dbda7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c73dbda7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5c73dbda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c73dbda7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35c73dbda7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c73dbda7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35c73dbda7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c73dbda7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35c73dbda7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c73dbda7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35c73dbda7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c73dbda7d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35c73dbda7d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c73dbda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g35c73dbda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3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c73dbda7d_0_523"/>
          <p:cNvSpPr txBox="1">
            <a:spLocks noGrp="1"/>
          </p:cNvSpPr>
          <p:nvPr>
            <p:ph type="title"/>
          </p:nvPr>
        </p:nvSpPr>
        <p:spPr>
          <a:xfrm>
            <a:off x="571501" y="454505"/>
            <a:ext cx="110697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5c73dbda7d_0_523"/>
          <p:cNvSpPr/>
          <p:nvPr/>
        </p:nvSpPr>
        <p:spPr>
          <a:xfrm>
            <a:off x="7620" y="339769"/>
            <a:ext cx="323960" cy="593156"/>
          </a:xfrm>
          <a:custGeom>
            <a:avLst/>
            <a:gdLst/>
            <a:ahLst/>
            <a:cxnLst/>
            <a:rect l="l" t="t" r="r" b="b"/>
            <a:pathLst>
              <a:path w="406220" h="743769" extrusionOk="0">
                <a:moveTo>
                  <a:pt x="0" y="0"/>
                </a:moveTo>
                <a:lnTo>
                  <a:pt x="406220" y="371885"/>
                </a:lnTo>
                <a:lnTo>
                  <a:pt x="0" y="743769"/>
                </a:lnTo>
                <a:lnTo>
                  <a:pt x="0" y="631976"/>
                </a:lnTo>
                <a:lnTo>
                  <a:pt x="284105" y="371885"/>
                </a:lnTo>
                <a:lnTo>
                  <a:pt x="0" y="111794"/>
                </a:lnTo>
                <a:close/>
              </a:path>
            </a:pathLst>
          </a:custGeom>
          <a:solidFill>
            <a:srgbClr val="0EDE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5c73dbda7d_0_523"/>
          <p:cNvSpPr/>
          <p:nvPr/>
        </p:nvSpPr>
        <p:spPr>
          <a:xfrm>
            <a:off x="-148589" y="339769"/>
            <a:ext cx="323960" cy="593156"/>
          </a:xfrm>
          <a:custGeom>
            <a:avLst/>
            <a:gdLst/>
            <a:ahLst/>
            <a:cxnLst/>
            <a:rect l="l" t="t" r="r" b="b"/>
            <a:pathLst>
              <a:path w="406220" h="743769" extrusionOk="0">
                <a:moveTo>
                  <a:pt x="0" y="0"/>
                </a:moveTo>
                <a:lnTo>
                  <a:pt x="406220" y="371885"/>
                </a:lnTo>
                <a:lnTo>
                  <a:pt x="0" y="743769"/>
                </a:lnTo>
                <a:lnTo>
                  <a:pt x="0" y="631976"/>
                </a:lnTo>
                <a:lnTo>
                  <a:pt x="284105" y="371885"/>
                </a:lnTo>
                <a:lnTo>
                  <a:pt x="0" y="111794"/>
                </a:lnTo>
                <a:close/>
              </a:path>
            </a:pathLst>
          </a:custGeom>
          <a:solidFill>
            <a:srgbClr val="0EDE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5c73dbda7d_0_5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4711" y="6621816"/>
            <a:ext cx="1188721" cy="1681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5c73dbda7d_0_523"/>
          <p:cNvSpPr txBox="1">
            <a:spLocks noGrp="1"/>
          </p:cNvSpPr>
          <p:nvPr>
            <p:ph type="body" idx="1"/>
          </p:nvPr>
        </p:nvSpPr>
        <p:spPr>
          <a:xfrm>
            <a:off x="88571" y="6386296"/>
            <a:ext cx="59523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35c73dbda7d_0_523"/>
          <p:cNvSpPr txBox="1">
            <a:spLocks noGrp="1"/>
          </p:cNvSpPr>
          <p:nvPr>
            <p:ph type="body" idx="2"/>
          </p:nvPr>
        </p:nvSpPr>
        <p:spPr>
          <a:xfrm>
            <a:off x="6151144" y="6386296"/>
            <a:ext cx="59523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c73dbda7d_0_530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 b="0" i="0" u="none" strike="noStrike" cap="none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a264aa413_0_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5a264aa413_0_6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35a264aa413_0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c73dbda7d_0_102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5c73dbda7d_0_10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data.es/el-valor-de-la-gestion-de-datos/elementos-que-debemos-considerar-en-la-gestion-de-data-lake" TargetMode="External"/><Relationship Id="rId7" Type="http://schemas.openxmlformats.org/officeDocument/2006/relationships/hyperlink" Target="https://cloud.google.com/learn/what-is-a-data-lak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racle.com/database/what-is-a-data-warehouse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erstudio.google.com/u/0/reporting/8136549e-7744-4008-8d5d-28147d4a43ea/page/p_70wh7bklc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theyseeyourphotos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ostulado" TargetMode="External"/><Relationship Id="rId5" Type="http://schemas.openxmlformats.org/officeDocument/2006/relationships/hyperlink" Target="https://es.wikipedia.org/wiki/Luz" TargetMode="External"/><Relationship Id="rId4" Type="http://schemas.openxmlformats.org/officeDocument/2006/relationships/hyperlink" Target="https://es.wikipedia.org/wiki/Conjunto_de_dat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emon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77661-9_10#auth-Marc-Helmol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</a:pPr>
            <a:r>
              <a:rPr lang="en-US"/>
              <a:t>Medicina basada en Datos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5737418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Alejandro Benitez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c73dbda7d_0_34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Herramientas de base de datos. </a:t>
            </a:r>
            <a:endParaRPr/>
          </a:p>
        </p:txBody>
      </p:sp>
      <p:pic>
        <p:nvPicPr>
          <p:cNvPr id="274" name="Google Shape;274;g35c73dbda7d_0_347"/>
          <p:cNvPicPr preferRelativeResize="0"/>
          <p:nvPr/>
        </p:nvPicPr>
        <p:blipFill rotWithShape="1">
          <a:blip r:embed="rId3">
            <a:alphaModFix/>
          </a:blip>
          <a:srcRect r="56381"/>
          <a:stretch/>
        </p:blipFill>
        <p:spPr>
          <a:xfrm>
            <a:off x="760225" y="2428021"/>
            <a:ext cx="754209" cy="81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5c73dbda7d_0_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910" y="3517973"/>
            <a:ext cx="574838" cy="74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5c73dbda7d_0_3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950" y="5267845"/>
            <a:ext cx="2030395" cy="5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5c73dbda7d_0_3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950" y="4439295"/>
            <a:ext cx="1938293" cy="61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5c73dbda7d_0_3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5885" y="2752148"/>
            <a:ext cx="1867780" cy="7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5c73dbda7d_0_347"/>
          <p:cNvSpPr txBox="1"/>
          <p:nvPr/>
        </p:nvSpPr>
        <p:spPr>
          <a:xfrm>
            <a:off x="4442600" y="3350450"/>
            <a:ext cx="1694700" cy="69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>
                <a:solidFill>
                  <a:srgbClr val="0E0A1B"/>
                </a:solidFill>
                <a:latin typeface="Roboto"/>
                <a:ea typeface="Roboto"/>
                <a:cs typeface="Roboto"/>
                <a:sym typeface="Roboto"/>
              </a:rPr>
              <a:t>PostgreSQL</a:t>
            </a:r>
            <a:endParaRPr sz="1300" b="1" i="0" u="none" strike="noStrike" cap="none">
              <a:solidFill>
                <a:srgbClr val="0E0A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35c73dbda7d_0_3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5750" y="2891225"/>
            <a:ext cx="3781424" cy="25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5c73dbda7d_0_3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74632" y="3763284"/>
            <a:ext cx="2389192" cy="99300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5c73dbda7d_0_347"/>
          <p:cNvSpPr txBox="1"/>
          <p:nvPr/>
        </p:nvSpPr>
        <p:spPr>
          <a:xfrm>
            <a:off x="0" y="58413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c73dbda7d_0_360"/>
          <p:cNvSpPr txBox="1">
            <a:spLocks noGrp="1"/>
          </p:cNvSpPr>
          <p:nvPr>
            <p:ph type="title"/>
          </p:nvPr>
        </p:nvSpPr>
        <p:spPr>
          <a:xfrm>
            <a:off x="143728" y="48157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Almacenamiento</a:t>
            </a:r>
            <a:endParaRPr/>
          </a:p>
        </p:txBody>
      </p:sp>
      <p:cxnSp>
        <p:nvCxnSpPr>
          <p:cNvPr id="288" name="Google Shape;288;g35c73dbda7d_0_360"/>
          <p:cNvCxnSpPr/>
          <p:nvPr/>
        </p:nvCxnSpPr>
        <p:spPr>
          <a:xfrm rot="10800000">
            <a:off x="3208044" y="2400048"/>
            <a:ext cx="1404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289" name="Google Shape;289;g35c73dbda7d_0_360"/>
          <p:cNvCxnSpPr/>
          <p:nvPr/>
        </p:nvCxnSpPr>
        <p:spPr>
          <a:xfrm rot="10800000">
            <a:off x="3207919" y="3718010"/>
            <a:ext cx="1066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290" name="Google Shape;290;g35c73dbda7d_0_360"/>
          <p:cNvCxnSpPr/>
          <p:nvPr/>
        </p:nvCxnSpPr>
        <p:spPr>
          <a:xfrm>
            <a:off x="6152190" y="2400048"/>
            <a:ext cx="1602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291" name="Google Shape;291;g35c73dbda7d_0_360"/>
          <p:cNvSpPr txBox="1"/>
          <p:nvPr/>
        </p:nvSpPr>
        <p:spPr>
          <a:xfrm>
            <a:off x="586300" y="2973644"/>
            <a:ext cx="3247800" cy="3540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Data Warehouse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5c73dbda7d_0_360"/>
          <p:cNvSpPr txBox="1"/>
          <p:nvPr/>
        </p:nvSpPr>
        <p:spPr>
          <a:xfrm>
            <a:off x="5706108" y="2973644"/>
            <a:ext cx="3247800" cy="3540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Data Lake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5c73dbda7d_0_360"/>
          <p:cNvSpPr txBox="1"/>
          <p:nvPr/>
        </p:nvSpPr>
        <p:spPr>
          <a:xfrm>
            <a:off x="606145" y="3718036"/>
            <a:ext cx="3208200" cy="136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data warehouse es un repositorio unificado para todos los datos que recogen los diversos sistemas de una empresa. El repositorio puede ser físico o lógico y hace hincapié en la captura de datos de diversas </a:t>
            </a: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fuentes,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sobre todo para fines analíticos y de acceso.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5c73dbda7d_0_360"/>
          <p:cNvSpPr txBox="1"/>
          <p:nvPr/>
        </p:nvSpPr>
        <p:spPr>
          <a:xfrm>
            <a:off x="5726057" y="3581416"/>
            <a:ext cx="3208200" cy="861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1100" b="1" i="0" u="none" strike="noStrike" cap="none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lake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un repositorio de almacenamiento que </a:t>
            </a: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contiene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una gran cantidad de datos en bruto y que se mantienen allí hasta que sea </a:t>
            </a: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necesario.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35c73dbda7d_0_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178" y="1793237"/>
            <a:ext cx="1242090" cy="9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5c73dbda7d_0_3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5625" y="1770163"/>
            <a:ext cx="1767890" cy="10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5c73dbda7d_0_360"/>
          <p:cNvSpPr txBox="1"/>
          <p:nvPr/>
        </p:nvSpPr>
        <p:spPr>
          <a:xfrm>
            <a:off x="5953900" y="536655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Oracle. (s.f.). </a:t>
            </a:r>
            <a:r>
              <a:rPr lang="en-US" sz="1100" i="1">
                <a:solidFill>
                  <a:schemeClr val="dk1"/>
                </a:solidFill>
              </a:rPr>
              <a:t>What Is a Data Warehouse?</a:t>
            </a:r>
            <a:r>
              <a:rPr lang="en-US" sz="1100">
                <a:solidFill>
                  <a:schemeClr val="dk1"/>
                </a:solidFill>
              </a:rPr>
              <a:t>. Recuperado el 29 de mayo de 2025, de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>
                <a:solidFill>
                  <a:schemeClr val="dk1"/>
                </a:solidFill>
              </a:rPr>
              <a:t>Google Cloud. (s.f.). </a:t>
            </a:r>
            <a:r>
              <a:rPr lang="en-US" sz="1100" i="1">
                <a:solidFill>
                  <a:schemeClr val="dk1"/>
                </a:solidFill>
              </a:rPr>
              <a:t>What is a Data Lake?</a:t>
            </a:r>
            <a:r>
              <a:rPr lang="en-US" sz="1100">
                <a:solidFill>
                  <a:schemeClr val="dk1"/>
                </a:solidFill>
              </a:rPr>
              <a:t>. Recuperado el 29 de mayo de 2025, de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1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c73dbda7d_0_37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Visualización de datos</a:t>
            </a:r>
            <a:endParaRPr/>
          </a:p>
        </p:txBody>
      </p:sp>
      <p:pic>
        <p:nvPicPr>
          <p:cNvPr id="303" name="Google Shape;303;g35c73dbda7d_0_377"/>
          <p:cNvPicPr preferRelativeResize="0"/>
          <p:nvPr/>
        </p:nvPicPr>
        <p:blipFill rotWithShape="1">
          <a:blip r:embed="rId3">
            <a:alphaModFix/>
          </a:blip>
          <a:srcRect t="4122"/>
          <a:stretch/>
        </p:blipFill>
        <p:spPr>
          <a:xfrm>
            <a:off x="982725" y="3630147"/>
            <a:ext cx="4725599" cy="232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5c73dbda7d_0_377"/>
          <p:cNvSpPr/>
          <p:nvPr/>
        </p:nvSpPr>
        <p:spPr>
          <a:xfrm>
            <a:off x="7382375" y="2678525"/>
            <a:ext cx="2036700" cy="333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35c73dbda7d_0_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9075" y="4803300"/>
            <a:ext cx="1903300" cy="8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5c73dbda7d_0_3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9075" y="4029600"/>
            <a:ext cx="1844775" cy="8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5c73dbda7d_0_377"/>
          <p:cNvSpPr txBox="1"/>
          <p:nvPr/>
        </p:nvSpPr>
        <p:spPr>
          <a:xfrm>
            <a:off x="1006150" y="2458897"/>
            <a:ext cx="2299200" cy="569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Dashboard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5c73dbda7d_0_377"/>
          <p:cNvSpPr txBox="1"/>
          <p:nvPr/>
        </p:nvSpPr>
        <p:spPr>
          <a:xfrm>
            <a:off x="3382409" y="2327700"/>
            <a:ext cx="3665400" cy="81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una ,</a:t>
            </a:r>
            <a:r>
              <a:rPr lang="en-US" sz="1200" b="0" i="0" u="none" strike="noStrike" cap="none">
                <a:solidFill>
                  <a:srgbClr val="0E0A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interfaz de usuario</a:t>
            </a:r>
            <a:r>
              <a:rPr lang="en-US" sz="1200" b="0" i="0" u="none" strike="noStrike" cap="non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donde se organiza y se presenta la información de una manera que es fácil de leer. Este panel de control es  interactivo.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35c73dbda7d_0_3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9075" y="2901049"/>
            <a:ext cx="1634775" cy="9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c73dbda7d_0_53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A propósito de un caso …</a:t>
            </a:r>
            <a:endParaRPr/>
          </a:p>
        </p:txBody>
      </p:sp>
      <p:pic>
        <p:nvPicPr>
          <p:cNvPr id="315" name="Google Shape;315;g35c73dbda7d_0_5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45" y="1783683"/>
            <a:ext cx="1403164" cy="106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5c73dbda7d_0_532"/>
          <p:cNvSpPr txBox="1"/>
          <p:nvPr/>
        </p:nvSpPr>
        <p:spPr>
          <a:xfrm>
            <a:off x="2797407" y="2057601"/>
            <a:ext cx="53802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Apoyarnos en </a:t>
            </a:r>
            <a:r>
              <a:rPr lang="en-US" sz="1900" b="0" i="0" u="none" strike="noStrike" cap="none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nuestros datos</a:t>
            </a: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para la toma de </a:t>
            </a:r>
            <a:r>
              <a:rPr lang="en-US" sz="1900">
                <a:solidFill>
                  <a:schemeClr val="dk1"/>
                </a:solidFill>
                <a:highlight>
                  <a:schemeClr val="lt1"/>
                </a:highlight>
              </a:rPr>
              <a:t>decisiones.</a:t>
            </a:r>
            <a:r>
              <a:rPr lang="en-US" sz="19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5c73dbda7d_0_5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600" y="2883747"/>
            <a:ext cx="1004379" cy="761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5c73dbda7d_0_532"/>
          <p:cNvSpPr txBox="1"/>
          <p:nvPr/>
        </p:nvSpPr>
        <p:spPr>
          <a:xfrm>
            <a:off x="2857369" y="3015373"/>
            <a:ext cx="5380200" cy="53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highlight>
                  <a:schemeClr val="lt1"/>
                </a:highlight>
              </a:rPr>
              <a:t>Alcanzar</a:t>
            </a: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900" b="0" i="0" u="none" strike="noStrike" cap="none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gobernanza de datos</a:t>
            </a:r>
            <a:r>
              <a:rPr lang="en-US" sz="19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5c73dbda7d_0_5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950" y="4579732"/>
            <a:ext cx="656112" cy="6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5c73dbda7d_0_532"/>
          <p:cNvSpPr/>
          <p:nvPr/>
        </p:nvSpPr>
        <p:spPr>
          <a:xfrm>
            <a:off x="1598922" y="4841802"/>
            <a:ext cx="429000" cy="20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35c73dbda7d_0_5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914" y="4562350"/>
            <a:ext cx="737385" cy="7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5c73dbda7d_0_532"/>
          <p:cNvSpPr/>
          <p:nvPr/>
        </p:nvSpPr>
        <p:spPr>
          <a:xfrm>
            <a:off x="3623797" y="4841802"/>
            <a:ext cx="429000" cy="20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35c73dbda7d_0_5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7145" y="4499494"/>
            <a:ext cx="1477632" cy="8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5c73dbda7d_0_532"/>
          <p:cNvSpPr/>
          <p:nvPr/>
        </p:nvSpPr>
        <p:spPr>
          <a:xfrm>
            <a:off x="5724777" y="4841802"/>
            <a:ext cx="429000" cy="20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5c73dbda7d_0_532"/>
          <p:cNvSpPr txBox="1"/>
          <p:nvPr/>
        </p:nvSpPr>
        <p:spPr>
          <a:xfrm>
            <a:off x="3909949" y="3413684"/>
            <a:ext cx="4327500" cy="53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highlight>
                  <a:schemeClr val="lt1"/>
                </a:highlight>
              </a:rPr>
              <a:t>¡¡Y</a:t>
            </a: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hacerlo </a:t>
            </a:r>
            <a:r>
              <a:rPr lang="en-US" sz="1900" b="0" i="0" u="none" strike="noStrike" cap="none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rápido</a:t>
            </a: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!!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35c73dbda7d_0_5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07428" y="4297551"/>
            <a:ext cx="1556432" cy="117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5c73dbda7d_0_532"/>
          <p:cNvSpPr txBox="1"/>
          <p:nvPr/>
        </p:nvSpPr>
        <p:spPr>
          <a:xfrm>
            <a:off x="0" y="58413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5c73dbda7d_0_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8" y="1694776"/>
            <a:ext cx="4543901" cy="41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5c73dbda7d_0_53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Minado de datos</a:t>
            </a:r>
            <a:endParaRPr/>
          </a:p>
        </p:txBody>
      </p:sp>
      <p:sp>
        <p:nvSpPr>
          <p:cNvPr id="334" name="Google Shape;334;g35c73dbda7d_0_537"/>
          <p:cNvSpPr txBox="1"/>
          <p:nvPr/>
        </p:nvSpPr>
        <p:spPr>
          <a:xfrm>
            <a:off x="6263451" y="2100417"/>
            <a:ext cx="3412200" cy="12543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Media de </a:t>
            </a:r>
            <a:r>
              <a:rPr lang="en-US" sz="2000">
                <a:solidFill>
                  <a:srgbClr val="172249"/>
                </a:solidFill>
              </a:rPr>
              <a:t>carga:</a:t>
            </a:r>
            <a:r>
              <a:rPr lang="en-US" sz="2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 1:20 min</a:t>
            </a:r>
            <a:endParaRPr sz="20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RIC (1- 2</a:t>
            </a:r>
            <a:r>
              <a:rPr lang="en-US" sz="2000">
                <a:solidFill>
                  <a:srgbClr val="172249"/>
                </a:solidFill>
              </a:rPr>
              <a:t>,40)</a:t>
            </a:r>
            <a:endParaRPr sz="20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5c73dbda7d_0_537"/>
          <p:cNvSpPr txBox="1"/>
          <p:nvPr/>
        </p:nvSpPr>
        <p:spPr>
          <a:xfrm>
            <a:off x="0" y="58413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c73dbda7d_0_542"/>
          <p:cNvSpPr/>
          <p:nvPr/>
        </p:nvSpPr>
        <p:spPr>
          <a:xfrm>
            <a:off x="1128550" y="1434425"/>
            <a:ext cx="6583800" cy="4013700"/>
          </a:xfrm>
          <a:prstGeom prst="roundRect">
            <a:avLst>
              <a:gd name="adj" fmla="val 16667"/>
            </a:avLst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35c73dbda7d_0_54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Transformación</a:t>
            </a:r>
            <a:endParaRPr/>
          </a:p>
        </p:txBody>
      </p:sp>
      <p:pic>
        <p:nvPicPr>
          <p:cNvPr id="342" name="Google Shape;342;g35c73dbda7d_0_542"/>
          <p:cNvPicPr preferRelativeResize="0"/>
          <p:nvPr/>
        </p:nvPicPr>
        <p:blipFill rotWithShape="1">
          <a:blip r:embed="rId3">
            <a:alphaModFix/>
          </a:blip>
          <a:srcRect b="20089"/>
          <a:stretch/>
        </p:blipFill>
        <p:spPr>
          <a:xfrm>
            <a:off x="1524050" y="1669313"/>
            <a:ext cx="5792799" cy="35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5c73dbda7d_0_542"/>
          <p:cNvSpPr txBox="1"/>
          <p:nvPr/>
        </p:nvSpPr>
        <p:spPr>
          <a:xfrm>
            <a:off x="0" y="58413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c73dbda7d_0_54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Visualización</a:t>
            </a:r>
            <a:endParaRPr/>
          </a:p>
        </p:txBody>
      </p:sp>
      <p:sp>
        <p:nvSpPr>
          <p:cNvPr id="349" name="Google Shape;349;g35c73dbda7d_0_547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1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1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5c73dbda7d_0_547">
            <a:hlinkClick r:id="rId3"/>
          </p:cNvPr>
          <p:cNvSpPr/>
          <p:nvPr/>
        </p:nvSpPr>
        <p:spPr>
          <a:xfrm>
            <a:off x="2750300" y="2408833"/>
            <a:ext cx="5024400" cy="1417200"/>
          </a:xfrm>
          <a:prstGeom prst="roundRect">
            <a:avLst>
              <a:gd name="adj" fmla="val 16667"/>
            </a:avLst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5c73dbda7d_0_547"/>
          <p:cNvSpPr txBox="1"/>
          <p:nvPr/>
        </p:nvSpPr>
        <p:spPr>
          <a:xfrm>
            <a:off x="0" y="58413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/>
              <a:t>Muchas gracias.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5c73dbda7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00" y="541733"/>
            <a:ext cx="4482701" cy="429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5c73dbda7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433" y="541717"/>
            <a:ext cx="5717768" cy="414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5c73dbda7d_0_31"/>
          <p:cNvPicPr preferRelativeResize="0"/>
          <p:nvPr/>
        </p:nvPicPr>
        <p:blipFill rotWithShape="1">
          <a:blip r:embed="rId5">
            <a:alphaModFix/>
          </a:blip>
          <a:srcRect t="18976" b="7897"/>
          <a:stretch/>
        </p:blipFill>
        <p:spPr>
          <a:xfrm>
            <a:off x="4261333" y="4200800"/>
            <a:ext cx="3429000" cy="25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5c73dbda7d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356" y="1830022"/>
            <a:ext cx="1196984" cy="11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5c73dbda7d_0_13"/>
          <p:cNvSpPr txBox="1"/>
          <p:nvPr/>
        </p:nvSpPr>
        <p:spPr>
          <a:xfrm>
            <a:off x="645825" y="3055632"/>
            <a:ext cx="2045400" cy="506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naturales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35c73dbda7d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8985" y="1830022"/>
            <a:ext cx="1276957" cy="12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5c73dbda7d_0_13"/>
          <p:cNvSpPr txBox="1"/>
          <p:nvPr/>
        </p:nvSpPr>
        <p:spPr>
          <a:xfrm>
            <a:off x="3229585" y="3055632"/>
            <a:ext cx="2045400" cy="548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35c73dbda7d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3361" y="1830022"/>
            <a:ext cx="1276956" cy="12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5c73dbda7d_0_13"/>
          <p:cNvSpPr txBox="1"/>
          <p:nvPr/>
        </p:nvSpPr>
        <p:spPr>
          <a:xfrm>
            <a:off x="5561650" y="3114074"/>
            <a:ext cx="2045400" cy="548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Empresas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35c73dbda7d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1437" y="1888973"/>
            <a:ext cx="1154122" cy="110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5c73dbda7d_0_13"/>
          <p:cNvSpPr txBox="1"/>
          <p:nvPr/>
        </p:nvSpPr>
        <p:spPr>
          <a:xfrm>
            <a:off x="8005831" y="3138796"/>
            <a:ext cx="2045400" cy="548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financiero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35c73dbda7d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356" y="3912021"/>
            <a:ext cx="1780150" cy="170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5c73dbda7d_0_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5937" y="4336805"/>
            <a:ext cx="1398607" cy="134237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5c73dbda7d_0_13"/>
          <p:cNvSpPr txBox="1"/>
          <p:nvPr/>
        </p:nvSpPr>
        <p:spPr>
          <a:xfrm>
            <a:off x="2513517" y="4917754"/>
            <a:ext cx="2045400" cy="506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Tecnología 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5c73dbda7d_0_13"/>
          <p:cNvSpPr txBox="1"/>
          <p:nvPr/>
        </p:nvSpPr>
        <p:spPr>
          <a:xfrm>
            <a:off x="6464007" y="4976320"/>
            <a:ext cx="2045400" cy="5061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 de datos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5c73dbda7d_0_13"/>
          <p:cNvSpPr/>
          <p:nvPr/>
        </p:nvSpPr>
        <p:spPr>
          <a:xfrm>
            <a:off x="8116595" y="993950"/>
            <a:ext cx="1488976" cy="376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A7A7A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Siglo XX</a:t>
            </a:r>
          </a:p>
        </p:txBody>
      </p:sp>
      <p:sp>
        <p:nvSpPr>
          <p:cNvPr id="126" name="Google Shape;126;g35c73dbda7d_0_13"/>
          <p:cNvSpPr/>
          <p:nvPr/>
        </p:nvSpPr>
        <p:spPr>
          <a:xfrm>
            <a:off x="8172613" y="3912161"/>
            <a:ext cx="1540282" cy="376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A7A7A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Siglo XXI</a:t>
            </a:r>
          </a:p>
        </p:txBody>
      </p:sp>
      <p:sp>
        <p:nvSpPr>
          <p:cNvPr id="127" name="Google Shape;127;g35c73dbda7d_0_13"/>
          <p:cNvSpPr/>
          <p:nvPr/>
        </p:nvSpPr>
        <p:spPr>
          <a:xfrm>
            <a:off x="2612338" y="4495375"/>
            <a:ext cx="18399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35353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5c73dbda7d_0_13"/>
          <p:cNvSpPr txBox="1"/>
          <p:nvPr/>
        </p:nvSpPr>
        <p:spPr>
          <a:xfrm>
            <a:off x="66653" y="152150"/>
            <a:ext cx="9439800" cy="1325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rPr>
              <a:t>Evolución de los activos  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9" name="Google Shape;129;g35c73dbda7d_0_13">
            <a:hlinkClick r:id="rId9"/>
          </p:cNvPr>
          <p:cNvSpPr/>
          <p:nvPr/>
        </p:nvSpPr>
        <p:spPr>
          <a:xfrm>
            <a:off x="9300400" y="4596325"/>
            <a:ext cx="1776000" cy="851700"/>
          </a:xfrm>
          <a:prstGeom prst="roundRect">
            <a:avLst>
              <a:gd name="adj" fmla="val 16667"/>
            </a:avLst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5c73dbda7d_0_13"/>
          <p:cNvSpPr txBox="1"/>
          <p:nvPr/>
        </p:nvSpPr>
        <p:spPr>
          <a:xfrm>
            <a:off x="2612359" y="6334800"/>
            <a:ext cx="51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The Investor U. (s.f.). </a:t>
            </a:r>
            <a:r>
              <a:rPr lang="en-US" sz="1100" i="1">
                <a:solidFill>
                  <a:schemeClr val="dk1"/>
                </a:solidFill>
              </a:rPr>
              <a:t>Historia del mercado de acciones</a:t>
            </a:r>
            <a:r>
              <a:rPr lang="en-US" sz="1100">
                <a:solidFill>
                  <a:schemeClr val="dk1"/>
                </a:solidFill>
              </a:rPr>
              <a:t>. Recuperado el 29 de mayo de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c73dbda7d_0_16"/>
          <p:cNvSpPr txBox="1"/>
          <p:nvPr/>
        </p:nvSpPr>
        <p:spPr>
          <a:xfrm>
            <a:off x="0" y="68525"/>
            <a:ext cx="8722500" cy="847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rPr>
              <a:t>Inteligencia artificial 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6" name="Google Shape;136;g35c73dbda7d_0_16"/>
          <p:cNvSpPr txBox="1"/>
          <p:nvPr/>
        </p:nvSpPr>
        <p:spPr>
          <a:xfrm>
            <a:off x="361425" y="3775770"/>
            <a:ext cx="2364900" cy="2016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DEC5"/>
              </a:buClr>
              <a:buSzPts val="14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 la</a:t>
            </a:r>
            <a:r>
              <a:rPr lang="en-US" sz="1700" b="1" i="0" u="none" strike="noStrike" cap="none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 construcción</a:t>
            </a:r>
            <a:r>
              <a:rPr lang="en-US" sz="17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simbólica (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numérica, alfabética, algorítmica, espacial, etc.) de un atributo o variable cuantitativa o cualitati</a:t>
            </a: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va.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5c73dbda7d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476" y="2162375"/>
            <a:ext cx="1164725" cy="1356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5c73dbda7d_0_16"/>
          <p:cNvSpPr txBox="1"/>
          <p:nvPr/>
        </p:nvSpPr>
        <p:spPr>
          <a:xfrm>
            <a:off x="3627487" y="3775770"/>
            <a:ext cx="2364900" cy="1831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Solo cuando un </a:t>
            </a:r>
            <a:r>
              <a:rPr lang="en-US" sz="1500" b="1" i="0" u="none" strike="noStrike" cap="none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conjunto de datos</a:t>
            </a: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700" b="1" i="0" u="none" strike="noStrike" cap="non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examina </a:t>
            </a: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conjuntamente a la </a:t>
            </a:r>
            <a:r>
              <a:rPr lang="en-US" sz="1500" b="1" i="0" u="none" strike="noStrike" cap="none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luz</a:t>
            </a: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un enfoque, </a:t>
            </a:r>
            <a:r>
              <a:rPr lang="en-US" sz="1500" b="1" i="0" u="none" strike="noStrike" cap="none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hipótesis</a:t>
            </a: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teoría se puede apreciar la información contenida en dichos </a:t>
            </a: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datos.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5c73dbda7d_0_16"/>
          <p:cNvSpPr txBox="1"/>
          <p:nvPr/>
        </p:nvSpPr>
        <p:spPr>
          <a:xfrm>
            <a:off x="6662272" y="3786413"/>
            <a:ext cx="2364900" cy="1831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 base de datos es una </a:t>
            </a:r>
            <a:r>
              <a:rPr lang="en-US" sz="1700" b="1" i="0" u="none" strike="noStrike" cap="non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recopilación organizada</a:t>
            </a: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información o datos estructurados, que normalmente se almacena de forma electrónica en un sistema </a:t>
            </a: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informático.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35c73dbda7d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5347" y="2162375"/>
            <a:ext cx="1164724" cy="135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5c73dbda7d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1881" y="2162375"/>
            <a:ext cx="1447784" cy="1356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5c73dbda7d_0_16"/>
          <p:cNvSpPr txBox="1"/>
          <p:nvPr/>
        </p:nvSpPr>
        <p:spPr>
          <a:xfrm>
            <a:off x="540300" y="1618600"/>
            <a:ext cx="1881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5c73dbda7d_0_16"/>
          <p:cNvSpPr txBox="1"/>
          <p:nvPr/>
        </p:nvSpPr>
        <p:spPr>
          <a:xfrm>
            <a:off x="3420300" y="1501200"/>
            <a:ext cx="2364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5c73dbda7d_0_16"/>
          <p:cNvSpPr txBox="1"/>
          <p:nvPr/>
        </p:nvSpPr>
        <p:spPr>
          <a:xfrm>
            <a:off x="6783300" y="1618600"/>
            <a:ext cx="28452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de Datos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5c73dbda7d_0_16"/>
          <p:cNvSpPr txBox="1"/>
          <p:nvPr/>
        </p:nvSpPr>
        <p:spPr>
          <a:xfrm>
            <a:off x="3146950" y="6352425"/>
            <a:ext cx="4178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Aliqulov, A., Yadgarov, T., &amp; Abduganiyeva, O. (n.d.).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35c73dbda7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4080"/>
            <a:ext cx="4935325" cy="372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5c73dbda7d_0_19"/>
          <p:cNvSpPr txBox="1"/>
          <p:nvPr/>
        </p:nvSpPr>
        <p:spPr>
          <a:xfrm>
            <a:off x="66653" y="152150"/>
            <a:ext cx="9439800" cy="1325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rPr>
              <a:t>Importancia de los datos en salud 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2" name="Google Shape;152;g35c73dbda7d_0_19"/>
          <p:cNvSpPr txBox="1"/>
          <p:nvPr/>
        </p:nvSpPr>
        <p:spPr>
          <a:xfrm>
            <a:off x="5797625" y="2245900"/>
            <a:ext cx="46434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análisis de datos en el sector salud es una </a:t>
            </a:r>
            <a:r>
              <a:rPr lang="en-US" sz="1700" b="1">
                <a:solidFill>
                  <a:srgbClr val="FF5E63"/>
                </a:solidFill>
                <a:latin typeface="Calibri"/>
                <a:ea typeface="Calibri"/>
                <a:cs typeface="Calibri"/>
                <a:sym typeface="Calibri"/>
              </a:rPr>
              <a:t>práctica cada vez más importante y valorada,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 que la información y los datos pueden ayudar a : 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la calidad de la atención médica.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costos.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la eficiencia y la efectividad.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a los médicos y otros profesionales de la salud a tomar decisiones informadas basadas en datos.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5c73dbda7d_0_19"/>
          <p:cNvSpPr txBox="1"/>
          <p:nvPr/>
        </p:nvSpPr>
        <p:spPr>
          <a:xfrm>
            <a:off x="5797625" y="57553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Glaser, J., Markell, P., &amp; Stone, J. H. (2010)., </a:t>
            </a:r>
            <a:r>
              <a:rPr lang="en-US" sz="1100" i="1">
                <a:solidFill>
                  <a:schemeClr val="dk1"/>
                </a:solidFill>
              </a:rPr>
              <a:t>64</a:t>
            </a:r>
            <a:r>
              <a:rPr lang="en-US" sz="1100">
                <a:solidFill>
                  <a:schemeClr val="dk1"/>
                </a:solidFill>
              </a:rPr>
              <a:t>(2), 46–52.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c73dbda7d_0_22"/>
          <p:cNvSpPr txBox="1"/>
          <p:nvPr/>
        </p:nvSpPr>
        <p:spPr>
          <a:xfrm>
            <a:off x="2819100" y="1435528"/>
            <a:ext cx="1626000" cy="2307600"/>
          </a:xfrm>
          <a:prstGeom prst="rect">
            <a:avLst/>
          </a:prstGeom>
          <a:noFill/>
          <a:ln w="9525" cap="flat" cmpd="sng">
            <a:solidFill>
              <a:srgbClr val="FF5E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highlight>
                  <a:srgbClr val="EEEEEE"/>
                </a:highlight>
              </a:rPr>
              <a:t>Según un estudio </a:t>
            </a:r>
            <a:r>
              <a:rPr lang="en-US" sz="1350">
                <a:highlight>
                  <a:schemeClr val="lt1"/>
                </a:highlight>
              </a:rPr>
              <a:t>realizado</a:t>
            </a:r>
            <a:r>
              <a:rPr lang="en-US" sz="1350">
                <a:solidFill>
                  <a:srgbClr val="000000"/>
                </a:solidFill>
                <a:highlight>
                  <a:srgbClr val="EEEEEE"/>
                </a:highlight>
              </a:rPr>
              <a:t> por el Ponemon Institute, este sector </a:t>
            </a:r>
            <a:r>
              <a:rPr lang="en-US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representa por sí mismo el 30% de los datos mundiales.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9" name="Google Shape;159;g35c73dbda7d_0_22"/>
          <p:cNvSpPr txBox="1"/>
          <p:nvPr/>
        </p:nvSpPr>
        <p:spPr>
          <a:xfrm>
            <a:off x="5373000" y="1435528"/>
            <a:ext cx="1626000" cy="2307600"/>
          </a:xfrm>
          <a:prstGeom prst="rect">
            <a:avLst/>
          </a:prstGeom>
          <a:noFill/>
          <a:ln w="9525" cap="flat" cmpd="sng">
            <a:solidFill>
              <a:srgbClr val="FF5E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rmAutofit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highlight>
                  <a:srgbClr val="EEEEEE"/>
                </a:highlight>
                <a:latin typeface="Arial"/>
                <a:ea typeface="Arial"/>
                <a:cs typeface="Arial"/>
                <a:sym typeface="Arial"/>
              </a:rPr>
              <a:t>En la Emory University Hospital, 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 estrategia Data Science es utilizada para predecir la </a:t>
            </a:r>
            <a:r>
              <a:rPr lang="en-US" sz="1350">
                <a:highlight>
                  <a:schemeClr val="lt1"/>
                </a:highlight>
              </a:rPr>
              <a:t>demanda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de tests de laboratorio</a:t>
            </a:r>
            <a:r>
              <a:rPr lang="en-US" sz="1350" b="0" i="0" u="none" strike="noStrike" cap="none">
                <a:solidFill>
                  <a:srgbClr val="000000"/>
                </a:solidFill>
                <a:highlight>
                  <a:srgbClr val="EEEEEE"/>
                </a:highlight>
                <a:latin typeface="Arial"/>
                <a:ea typeface="Arial"/>
                <a:cs typeface="Arial"/>
                <a:sym typeface="Arial"/>
              </a:rPr>
              <a:t>. Esto permite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reducir</a:t>
            </a:r>
            <a:r>
              <a:rPr lang="en-US" sz="1350" b="0" i="0" u="none" strike="noStrike" cap="none">
                <a:solidFill>
                  <a:srgbClr val="000000"/>
                </a:solidFill>
                <a:highlight>
                  <a:srgbClr val="EEEEEE"/>
                </a:highlight>
                <a:latin typeface="Arial"/>
                <a:ea typeface="Arial"/>
                <a:cs typeface="Arial"/>
                <a:sym typeface="Arial"/>
              </a:rPr>
              <a:t> el tiempo de espera hasta un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75%</a:t>
            </a:r>
            <a:endParaRPr sz="1350" b="0" i="0" u="none" strike="noStrike" cap="none">
              <a:solidFill>
                <a:srgbClr val="000000"/>
              </a:solidFill>
              <a:highlight>
                <a:srgbClr val="EEEEE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highlight>
                <a:srgbClr val="EEEEE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highlight>
                <a:srgbClr val="EEEEE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5c73dbda7d_0_22"/>
          <p:cNvSpPr txBox="1"/>
          <p:nvPr/>
        </p:nvSpPr>
        <p:spPr>
          <a:xfrm>
            <a:off x="7825600" y="1481051"/>
            <a:ext cx="1626000" cy="2307600"/>
          </a:xfrm>
          <a:prstGeom prst="rect">
            <a:avLst/>
          </a:prstGeom>
          <a:noFill/>
          <a:ln w="9525" cap="flat" cmpd="sng">
            <a:solidFill>
              <a:srgbClr val="FF5E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highlight>
                  <a:srgbClr val="EEEEEE"/>
                </a:highlight>
              </a:rPr>
              <a:t>Solo un 3% de los médicos adoptan una estrategia basada en datos. </a:t>
            </a:r>
            <a:endParaRPr sz="1350">
              <a:highlight>
                <a:srgbClr val="EEEEEE"/>
              </a:highlight>
            </a:endParaRPr>
          </a:p>
        </p:txBody>
      </p:sp>
      <p:sp>
        <p:nvSpPr>
          <p:cNvPr id="161" name="Google Shape;161;g35c73dbda7d_0_22"/>
          <p:cNvSpPr txBox="1"/>
          <p:nvPr/>
        </p:nvSpPr>
        <p:spPr>
          <a:xfrm>
            <a:off x="2819090" y="322718"/>
            <a:ext cx="1485600" cy="5079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FFFF"/>
                </a:solidFill>
              </a:rPr>
              <a:t>30%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62" name="Google Shape;162;g35c73dbda7d_0_22"/>
          <p:cNvSpPr txBox="1"/>
          <p:nvPr/>
        </p:nvSpPr>
        <p:spPr>
          <a:xfrm>
            <a:off x="5372988" y="322718"/>
            <a:ext cx="1520400" cy="5079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FFFF"/>
                </a:solidFill>
              </a:rPr>
              <a:t>75%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63" name="Google Shape;163;g35c73dbda7d_0_22"/>
          <p:cNvSpPr txBox="1"/>
          <p:nvPr/>
        </p:nvSpPr>
        <p:spPr>
          <a:xfrm>
            <a:off x="7825598" y="322700"/>
            <a:ext cx="1446600" cy="5079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FFFF"/>
                </a:solidFill>
              </a:rPr>
              <a:t>3%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64" name="Google Shape;164;g35c73dbda7d_0_22"/>
          <p:cNvSpPr txBox="1"/>
          <p:nvPr/>
        </p:nvSpPr>
        <p:spPr>
          <a:xfrm>
            <a:off x="5620887" y="5021762"/>
            <a:ext cx="432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Sixth Annual Benchmark Study on Privacy &amp; Security of Healthcare Data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www.ponemon.org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datascientest.com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5c73dbda7d_0_22"/>
          <p:cNvSpPr txBox="1"/>
          <p:nvPr/>
        </p:nvSpPr>
        <p:spPr>
          <a:xfrm>
            <a:off x="478850" y="1481050"/>
            <a:ext cx="1626000" cy="2262000"/>
          </a:xfrm>
          <a:prstGeom prst="rect">
            <a:avLst/>
          </a:prstGeom>
          <a:noFill/>
          <a:ln w="9525" cap="flat" cmpd="sng">
            <a:solidFill>
              <a:srgbClr val="FF5E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highlight>
                  <a:schemeClr val="lt1"/>
                </a:highlight>
              </a:rPr>
              <a:t>Casi el </a:t>
            </a:r>
            <a:r>
              <a:rPr lang="en-US" b="1">
                <a:solidFill>
                  <a:srgbClr val="0000F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90 %</a:t>
            </a:r>
            <a:r>
              <a:rPr lang="en-US" sz="1350">
                <a:solidFill>
                  <a:srgbClr val="000000"/>
                </a:solidFill>
                <a:highlight>
                  <a:schemeClr val="lt1"/>
                </a:highlight>
              </a:rPr>
              <a:t> de las organizaciones de salud representadas en este estudio </a:t>
            </a:r>
            <a:r>
              <a:rPr lang="en-US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tuvieron una violación de datos en los últimos dos años.</a:t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5c73dbda7d_0_22"/>
          <p:cNvSpPr txBox="1"/>
          <p:nvPr/>
        </p:nvSpPr>
        <p:spPr>
          <a:xfrm>
            <a:off x="549033" y="322718"/>
            <a:ext cx="1485600" cy="5079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5c73dbda7d_0_22"/>
          <p:cNvSpPr txBox="1"/>
          <p:nvPr/>
        </p:nvSpPr>
        <p:spPr>
          <a:xfrm>
            <a:off x="1638590" y="4382696"/>
            <a:ext cx="1180500" cy="777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6.2 billones de USD</a:t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g35c73dbda7d_0_22"/>
          <p:cNvCxnSpPr>
            <a:stCxn id="165" idx="2"/>
            <a:endCxn id="167" idx="1"/>
          </p:cNvCxnSpPr>
          <p:nvPr/>
        </p:nvCxnSpPr>
        <p:spPr>
          <a:xfrm rot="-5400000" flipH="1">
            <a:off x="951200" y="4083700"/>
            <a:ext cx="1028100" cy="346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5c73dbda7d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617"/>
            <a:ext cx="2561568" cy="216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5c73dbda7d_0_25"/>
          <p:cNvSpPr txBox="1"/>
          <p:nvPr/>
        </p:nvSpPr>
        <p:spPr>
          <a:xfrm>
            <a:off x="0" y="4328562"/>
            <a:ext cx="2621700" cy="922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basada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35c73dbda7d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787" y="1886601"/>
            <a:ext cx="2767603" cy="233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5c73dbda7d_0_25"/>
          <p:cNvSpPr txBox="1"/>
          <p:nvPr/>
        </p:nvSpPr>
        <p:spPr>
          <a:xfrm>
            <a:off x="3373980" y="4388184"/>
            <a:ext cx="2767500" cy="922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basada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evidencia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35c73dbda7d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9735" y="1942095"/>
            <a:ext cx="2561568" cy="233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5c73dbda7d_0_25"/>
          <p:cNvSpPr txBox="1"/>
          <p:nvPr/>
        </p:nvSpPr>
        <p:spPr>
          <a:xfrm>
            <a:off x="7039722" y="4467692"/>
            <a:ext cx="2621700" cy="922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basada</a:t>
            </a: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5c73dbda7d_0_25"/>
          <p:cNvSpPr/>
          <p:nvPr/>
        </p:nvSpPr>
        <p:spPr>
          <a:xfrm>
            <a:off x="2730873" y="3010519"/>
            <a:ext cx="516600" cy="6285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rgbClr val="647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g35c73dbda7d_0_25"/>
          <p:cNvSpPr/>
          <p:nvPr/>
        </p:nvSpPr>
        <p:spPr>
          <a:xfrm>
            <a:off x="6235644" y="3010519"/>
            <a:ext cx="516600" cy="6285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rgbClr val="647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g35c73dbda7d_0_25"/>
          <p:cNvSpPr txBox="1"/>
          <p:nvPr/>
        </p:nvSpPr>
        <p:spPr>
          <a:xfrm>
            <a:off x="66653" y="152150"/>
            <a:ext cx="9439800" cy="1325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rPr>
              <a:t>Importancia de los datos en salud 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82" name="Google Shape;182;g35c73dbda7d_0_25"/>
          <p:cNvSpPr txBox="1"/>
          <p:nvPr/>
        </p:nvSpPr>
        <p:spPr>
          <a:xfrm>
            <a:off x="66650" y="5660175"/>
            <a:ext cx="292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del orador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35c73dbda7d_0_252"/>
          <p:cNvGrpSpPr/>
          <p:nvPr/>
        </p:nvGrpSpPr>
        <p:grpSpPr>
          <a:xfrm>
            <a:off x="321013" y="1256369"/>
            <a:ext cx="3906727" cy="1762850"/>
            <a:chOff x="308850" y="1118075"/>
            <a:chExt cx="3558363" cy="1357500"/>
          </a:xfrm>
        </p:grpSpPr>
        <p:cxnSp>
          <p:nvCxnSpPr>
            <p:cNvPr id="188" name="Google Shape;188;g35c73dbda7d_0_252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189" name="Google Shape;189;g35c73dbda7d_0_252"/>
            <p:cNvSpPr txBox="1"/>
            <p:nvPr/>
          </p:nvSpPr>
          <p:spPr>
            <a:xfrm>
              <a:off x="308850" y="1118075"/>
              <a:ext cx="2124000" cy="1357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Inmersión</a:t>
              </a:r>
              <a:endParaRPr sz="800" b="1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El primer paso es entender el modelo, problema o proceso de negocio sobre el que queremos aplicar Data Analytics.</a:t>
              </a:r>
              <a:endParaRPr sz="1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g35c73dbda7d_0_252"/>
          <p:cNvGrpSpPr/>
          <p:nvPr/>
        </p:nvGrpSpPr>
        <p:grpSpPr>
          <a:xfrm>
            <a:off x="308842" y="3240695"/>
            <a:ext cx="3582544" cy="1647923"/>
            <a:chOff x="308850" y="2646125"/>
            <a:chExt cx="3263088" cy="1269000"/>
          </a:xfrm>
        </p:grpSpPr>
        <p:cxnSp>
          <p:nvCxnSpPr>
            <p:cNvPr id="191" name="Google Shape;191;g35c73dbda7d_0_252"/>
            <p:cNvCxnSpPr/>
            <p:nvPr/>
          </p:nvCxnSpPr>
          <p:spPr>
            <a:xfrm rot="10800000">
              <a:off x="2641938" y="3108425"/>
              <a:ext cx="9300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192" name="Google Shape;192;g35c73dbda7d_0_252"/>
            <p:cNvSpPr txBox="1"/>
            <p:nvPr/>
          </p:nvSpPr>
          <p:spPr>
            <a:xfrm>
              <a:off x="308850" y="2646125"/>
              <a:ext cx="2124000" cy="1269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Estrategia de Medición</a:t>
              </a:r>
              <a:endParaRPr sz="13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El segundo paso consiste en definir Indicadores (KPIs), objetivos (OKRs) y dimensiones.</a:t>
              </a:r>
              <a:endParaRPr sz="1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g35c73dbda7d_0_252"/>
          <p:cNvGrpSpPr/>
          <p:nvPr/>
        </p:nvGrpSpPr>
        <p:grpSpPr>
          <a:xfrm>
            <a:off x="5083486" y="4208898"/>
            <a:ext cx="4925357" cy="1531439"/>
            <a:chOff x="4657738" y="3391700"/>
            <a:chExt cx="4486162" cy="1179300"/>
          </a:xfrm>
        </p:grpSpPr>
        <p:cxnSp>
          <p:nvCxnSpPr>
            <p:cNvPr id="194" name="Google Shape;194;g35c73dbda7d_0_252"/>
            <p:cNvCxnSpPr/>
            <p:nvPr/>
          </p:nvCxnSpPr>
          <p:spPr>
            <a:xfrm>
              <a:off x="4657738" y="3854000"/>
              <a:ext cx="1838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195" name="Google Shape;195;g35c73dbda7d_0_252"/>
            <p:cNvSpPr txBox="1"/>
            <p:nvPr/>
          </p:nvSpPr>
          <p:spPr>
            <a:xfrm>
              <a:off x="6696500" y="3391700"/>
              <a:ext cx="2447400" cy="117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Implementación técnica</a:t>
              </a:r>
              <a:endParaRPr sz="9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El tercer paso es la implementación en sus tres fases iterativas: Data Manipulation, Data Visualization y Data Modeling.</a:t>
              </a:r>
              <a:endParaRPr sz="1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g35c73dbda7d_0_252"/>
          <p:cNvGrpSpPr/>
          <p:nvPr/>
        </p:nvGrpSpPr>
        <p:grpSpPr>
          <a:xfrm>
            <a:off x="5690143" y="971164"/>
            <a:ext cx="4306604" cy="1647923"/>
            <a:chOff x="5209838" y="898450"/>
            <a:chExt cx="3610802" cy="1269000"/>
          </a:xfrm>
        </p:grpSpPr>
        <p:sp>
          <p:nvSpPr>
            <p:cNvPr id="197" name="Google Shape;197;g35c73dbda7d_0_252"/>
            <p:cNvSpPr txBox="1"/>
            <p:nvPr/>
          </p:nvSpPr>
          <p:spPr>
            <a:xfrm>
              <a:off x="6560440" y="898450"/>
              <a:ext cx="2260200" cy="1269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FF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Generación de </a:t>
              </a:r>
              <a:r>
                <a:rPr lang="en-US" sz="1300" b="1">
                  <a:solidFill>
                    <a:srgbClr val="0000FF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conocimiento</a:t>
              </a:r>
              <a:endParaRPr sz="900" b="0" i="0" u="none" strike="noStrike" cap="non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En base a los Insights y Findings se genera conocimiento fáctico. Sirve para corroborar o desechar hipótesis y para ajustar las estrategias de medición</a:t>
              </a:r>
              <a:endParaRPr sz="1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" name="Google Shape;198;g35c73dbda7d_0_252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grpSp>
        <p:nvGrpSpPr>
          <p:cNvPr id="199" name="Google Shape;199;g35c73dbda7d_0_252"/>
          <p:cNvGrpSpPr/>
          <p:nvPr/>
        </p:nvGrpSpPr>
        <p:grpSpPr>
          <a:xfrm>
            <a:off x="6129671" y="2808553"/>
            <a:ext cx="3907076" cy="1200686"/>
            <a:chOff x="5610288" y="2313350"/>
            <a:chExt cx="3467409" cy="924600"/>
          </a:xfrm>
        </p:grpSpPr>
        <p:cxnSp>
          <p:nvCxnSpPr>
            <p:cNvPr id="200" name="Google Shape;200;g35c73dbda7d_0_252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201" name="Google Shape;201;g35c73dbda7d_0_252"/>
            <p:cNvSpPr txBox="1"/>
            <p:nvPr/>
          </p:nvSpPr>
          <p:spPr>
            <a:xfrm>
              <a:off x="6672297" y="2313350"/>
              <a:ext cx="2405400" cy="924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FF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Análisis de Información y obtención de resultados </a:t>
              </a: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Exploración de Datos para la generación de Insights y Findings.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g35c73dbda7d_0_252"/>
          <p:cNvGrpSpPr/>
          <p:nvPr/>
        </p:nvGrpSpPr>
        <p:grpSpPr>
          <a:xfrm>
            <a:off x="2837824" y="654941"/>
            <a:ext cx="4306183" cy="5085132"/>
            <a:chOff x="2610905" y="610652"/>
            <a:chExt cx="3922200" cy="3922200"/>
          </a:xfrm>
        </p:grpSpPr>
        <p:sp>
          <p:nvSpPr>
            <p:cNvPr id="203" name="Google Shape;203;g35c73dbda7d_0_252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5c73dbda7d_0_252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35c73dbda7d_0_252"/>
            <p:cNvSpPr/>
            <p:nvPr/>
          </p:nvSpPr>
          <p:spPr>
            <a:xfrm rot="3600063">
              <a:off x="3186336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5c73dbda7d_0_252"/>
            <p:cNvSpPr/>
            <p:nvPr/>
          </p:nvSpPr>
          <p:spPr>
            <a:xfrm rot="4024705">
              <a:off x="5326689" y="194091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B786E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35c73dbda7d_0_252"/>
            <p:cNvSpPr/>
            <p:nvPr/>
          </p:nvSpPr>
          <p:spPr>
            <a:xfrm rot="-6816027">
              <a:off x="5326777" y="1940818"/>
              <a:ext cx="578485" cy="57915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5c73dbda7d_0_252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35c73dbda7d_0_252"/>
            <p:cNvSpPr/>
            <p:nvPr/>
          </p:nvSpPr>
          <p:spPr>
            <a:xfrm rot="-8936366">
              <a:off x="3659170" y="3173531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F887E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5c73dbda7d_0_252"/>
            <p:cNvSpPr/>
            <p:nvPr/>
          </p:nvSpPr>
          <p:spPr>
            <a:xfrm rot="1824498">
              <a:off x="3659329" y="3173470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5c73dbda7d_0_252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35c73dbda7d_0_252"/>
            <p:cNvSpPr/>
            <p:nvPr/>
          </p:nvSpPr>
          <p:spPr>
            <a:xfrm rot="-176551">
              <a:off x="4312090" y="1195443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55B54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35c73dbda7d_0_252"/>
            <p:cNvSpPr/>
            <p:nvPr/>
          </p:nvSpPr>
          <p:spPr>
            <a:xfrm rot="10584085">
              <a:off x="4312106" y="1195621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5c73dbda7d_0_252"/>
            <p:cNvSpPr/>
            <p:nvPr/>
          </p:nvSpPr>
          <p:spPr>
            <a:xfrm rot="8344778">
              <a:off x="4940918" y="316289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D7E74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35c73dbda7d_0_252"/>
            <p:cNvSpPr/>
            <p:nvPr/>
          </p:nvSpPr>
          <p:spPr>
            <a:xfrm rot="-2495643">
              <a:off x="4940935" y="3162786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35c73dbda7d_0_252"/>
            <p:cNvSpPr/>
            <p:nvPr/>
          </p:nvSpPr>
          <p:spPr>
            <a:xfrm rot="-4556960">
              <a:off x="3257317" y="1939130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249C90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35c73dbda7d_0_252"/>
            <p:cNvSpPr/>
            <p:nvPr/>
          </p:nvSpPr>
          <p:spPr>
            <a:xfrm rot="6204541">
              <a:off x="3257486" y="1938903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5c73dbda7d_0_252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g35c73dbda7d_0_252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g35c73dbda7d_0_252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g35c73dbda7d_0_252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g35c73dbda7d_0_252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23" name="Google Shape;223;g35c73dbda7d_0_252"/>
          <p:cNvCxnSpPr/>
          <p:nvPr/>
        </p:nvCxnSpPr>
        <p:spPr>
          <a:xfrm rot="10800000">
            <a:off x="2870275" y="3841011"/>
            <a:ext cx="1021200" cy="0"/>
          </a:xfrm>
          <a:prstGeom prst="straightConnector1">
            <a:avLst/>
          </a:prstGeom>
          <a:noFill/>
          <a:ln w="9525" cap="flat" cmpd="sng">
            <a:solidFill>
              <a:srgbClr val="1F887E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24" name="Google Shape;224;g35c73dbda7d_0_252"/>
          <p:cNvCxnSpPr/>
          <p:nvPr/>
        </p:nvCxnSpPr>
        <p:spPr>
          <a:xfrm>
            <a:off x="6129430" y="3408872"/>
            <a:ext cx="972900" cy="0"/>
          </a:xfrm>
          <a:prstGeom prst="straightConnector1">
            <a:avLst/>
          </a:prstGeom>
          <a:noFill/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225" name="Google Shape;225;g35c73dbda7d_0_252"/>
          <p:cNvGrpSpPr/>
          <p:nvPr/>
        </p:nvGrpSpPr>
        <p:grpSpPr>
          <a:xfrm>
            <a:off x="2837824" y="654941"/>
            <a:ext cx="4306183" cy="5085132"/>
            <a:chOff x="2610905" y="610652"/>
            <a:chExt cx="3922200" cy="3922200"/>
          </a:xfrm>
        </p:grpSpPr>
        <p:sp>
          <p:nvSpPr>
            <p:cNvPr id="226" name="Google Shape;226;g35c73dbda7d_0_252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35c73dbda7d_0_252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35c73dbda7d_0_252"/>
            <p:cNvSpPr/>
            <p:nvPr/>
          </p:nvSpPr>
          <p:spPr>
            <a:xfrm rot="3600063">
              <a:off x="3186336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5c73dbda7d_0_252"/>
            <p:cNvSpPr/>
            <p:nvPr/>
          </p:nvSpPr>
          <p:spPr>
            <a:xfrm rot="4024705">
              <a:off x="5326689" y="194091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0FFFF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35c73dbda7d_0_252"/>
            <p:cNvSpPr/>
            <p:nvPr/>
          </p:nvSpPr>
          <p:spPr>
            <a:xfrm rot="-6816027">
              <a:off x="5326777" y="1940818"/>
              <a:ext cx="578485" cy="57915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5c73dbda7d_0_252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5c73dbda7d_0_252"/>
            <p:cNvSpPr/>
            <p:nvPr/>
          </p:nvSpPr>
          <p:spPr>
            <a:xfrm rot="-8936366">
              <a:off x="3659170" y="3173531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4A86E8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5c73dbda7d_0_252"/>
            <p:cNvSpPr/>
            <p:nvPr/>
          </p:nvSpPr>
          <p:spPr>
            <a:xfrm rot="1824498">
              <a:off x="3659329" y="3173470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5c73dbda7d_0_252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5c73dbda7d_0_252"/>
            <p:cNvSpPr/>
            <p:nvPr/>
          </p:nvSpPr>
          <p:spPr>
            <a:xfrm rot="-176551">
              <a:off x="4312090" y="1195443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9FC5E8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5c73dbda7d_0_252"/>
            <p:cNvSpPr/>
            <p:nvPr/>
          </p:nvSpPr>
          <p:spPr>
            <a:xfrm rot="10584085">
              <a:off x="4312106" y="1195621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5c73dbda7d_0_252"/>
            <p:cNvSpPr/>
            <p:nvPr/>
          </p:nvSpPr>
          <p:spPr>
            <a:xfrm rot="8344778">
              <a:off x="4940918" y="316289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3C78D8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35c73dbda7d_0_252"/>
            <p:cNvSpPr/>
            <p:nvPr/>
          </p:nvSpPr>
          <p:spPr>
            <a:xfrm rot="-2495643">
              <a:off x="4940935" y="3162786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5c73dbda7d_0_252"/>
            <p:cNvSpPr/>
            <p:nvPr/>
          </p:nvSpPr>
          <p:spPr>
            <a:xfrm rot="-4556960">
              <a:off x="3257317" y="1939130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000FF"/>
            </a:solidFill>
            <a:ln>
              <a:noFill/>
            </a:ln>
            <a:effectLst>
              <a:outerShdw blurRad="142875" algn="bl" rotWithShape="0">
                <a:srgbClr val="000000">
                  <a:alpha val="4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5c73dbda7d_0_252"/>
            <p:cNvSpPr/>
            <p:nvPr/>
          </p:nvSpPr>
          <p:spPr>
            <a:xfrm rot="6204541">
              <a:off x="3257486" y="1938903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5c73dbda7d_0_252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g35c73dbda7d_0_252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g35c73dbda7d_0_252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g35c73dbda7d_0_252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g35c73dbda7d_0_252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46" name="Google Shape;246;g35c73dbda7d_0_252"/>
          <p:cNvCxnSpPr/>
          <p:nvPr/>
        </p:nvCxnSpPr>
        <p:spPr>
          <a:xfrm rot="10800000">
            <a:off x="2825562" y="1973312"/>
            <a:ext cx="1021200" cy="0"/>
          </a:xfrm>
          <a:prstGeom prst="straightConnector1">
            <a:avLst/>
          </a:prstGeom>
          <a:noFill/>
          <a:ln w="9525" cap="flat" cmpd="sng">
            <a:solidFill>
              <a:srgbClr val="1F887E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47" name="Google Shape;247;g35c73dbda7d_0_252"/>
          <p:cNvCxnSpPr/>
          <p:nvPr/>
        </p:nvCxnSpPr>
        <p:spPr>
          <a:xfrm>
            <a:off x="5909598" y="4693309"/>
            <a:ext cx="972900" cy="0"/>
          </a:xfrm>
          <a:prstGeom prst="straightConnector1">
            <a:avLst/>
          </a:prstGeom>
          <a:noFill/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48" name="Google Shape;248;g35c73dbda7d_0_252"/>
          <p:cNvCxnSpPr/>
          <p:nvPr/>
        </p:nvCxnSpPr>
        <p:spPr>
          <a:xfrm>
            <a:off x="6158992" y="1973312"/>
            <a:ext cx="972900" cy="0"/>
          </a:xfrm>
          <a:prstGeom prst="straightConnector1">
            <a:avLst/>
          </a:prstGeom>
          <a:noFill/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49" name="Google Shape;249;g35c73dbda7d_0_252"/>
          <p:cNvSpPr txBox="1"/>
          <p:nvPr/>
        </p:nvSpPr>
        <p:spPr>
          <a:xfrm>
            <a:off x="382054" y="5509474"/>
            <a:ext cx="4227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highlight>
                  <a:srgbClr val="F2F7F9"/>
                </a:highlight>
                <a:latin typeface="Arial"/>
                <a:ea typeface="Arial"/>
                <a:cs typeface="Arial"/>
                <a:sym typeface="Arial"/>
              </a:rPr>
              <a:t>Simmons, L., et al </a:t>
            </a:r>
            <a:r>
              <a:rPr lang="en-US" sz="900" b="0" i="1" u="none" strike="noStrike" cap="none">
                <a:solidFill>
                  <a:srgbClr val="000000"/>
                </a:solidFill>
                <a:highlight>
                  <a:srgbClr val="F2F7F9"/>
                </a:highlight>
                <a:latin typeface="Arial"/>
                <a:ea typeface="Arial"/>
                <a:cs typeface="Arial"/>
                <a:sym typeface="Arial"/>
              </a:rPr>
              <a:t>Comput. Oper. Res.</a:t>
            </a:r>
            <a:r>
              <a:rPr lang="en-US" sz="900" b="0" i="0" u="none" strike="noStrike" cap="none">
                <a:solidFill>
                  <a:srgbClr val="000000"/>
                </a:solidFill>
                <a:highlight>
                  <a:srgbClr val="F2F7F9"/>
                </a:highlight>
                <a:latin typeface="Arial"/>
                <a:ea typeface="Arial"/>
                <a:cs typeface="Arial"/>
                <a:sym typeface="Arial"/>
              </a:rPr>
              <a:t>, 9, 243-254.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5c73dbda7d_0_252"/>
          <p:cNvSpPr txBox="1"/>
          <p:nvPr/>
        </p:nvSpPr>
        <p:spPr>
          <a:xfrm>
            <a:off x="3" y="65525"/>
            <a:ext cx="9439800" cy="1325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rPr>
              <a:t>Ciclo de la información 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g35c73dbda7d_0_28"/>
          <p:cNvCxnSpPr/>
          <p:nvPr/>
        </p:nvCxnSpPr>
        <p:spPr>
          <a:xfrm rot="10800000">
            <a:off x="3391493" y="2191145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256" name="Google Shape;256;g35c73dbda7d_0_28"/>
          <p:cNvCxnSpPr/>
          <p:nvPr/>
        </p:nvCxnSpPr>
        <p:spPr>
          <a:xfrm rot="10800000">
            <a:off x="3391487" y="3854008"/>
            <a:ext cx="1024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257" name="Google Shape;257;g35c73dbda7d_0_28"/>
          <p:cNvCxnSpPr/>
          <p:nvPr/>
        </p:nvCxnSpPr>
        <p:spPr>
          <a:xfrm>
            <a:off x="6219865" y="2191145"/>
            <a:ext cx="15393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58" name="Google Shape;258;g35c73dbda7d_0_28"/>
          <p:cNvSpPr txBox="1"/>
          <p:nvPr/>
        </p:nvSpPr>
        <p:spPr>
          <a:xfrm>
            <a:off x="953748" y="2710578"/>
            <a:ext cx="3655800" cy="16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400" rIns="182875" bIns="13715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5c73dbda7d_0_28"/>
          <p:cNvSpPr txBox="1"/>
          <p:nvPr/>
        </p:nvSpPr>
        <p:spPr>
          <a:xfrm>
            <a:off x="5161766" y="2710578"/>
            <a:ext cx="3655800" cy="16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400" rIns="182875" bIns="13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5c73dbda7d_0_28"/>
          <p:cNvSpPr txBox="1"/>
          <p:nvPr/>
        </p:nvSpPr>
        <p:spPr>
          <a:xfrm>
            <a:off x="953748" y="1378886"/>
            <a:ext cx="3655800" cy="13476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182875" tIns="914400" rIns="182875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KPI</a:t>
            </a:r>
            <a:endParaRPr sz="2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(Key Performance Indicator)</a:t>
            </a: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5c73dbda7d_0_28"/>
          <p:cNvSpPr txBox="1"/>
          <p:nvPr/>
        </p:nvSpPr>
        <p:spPr>
          <a:xfrm>
            <a:off x="5161752" y="1362850"/>
            <a:ext cx="3655800" cy="13476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182875" tIns="914400" rIns="182875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35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5c73dbda7d_0_28"/>
          <p:cNvSpPr txBox="1"/>
          <p:nvPr/>
        </p:nvSpPr>
        <p:spPr>
          <a:xfrm>
            <a:off x="675075" y="4447691"/>
            <a:ext cx="5613600" cy="4002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 que no se puede medir no se puede </a:t>
            </a: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controlar.</a:t>
            </a:r>
            <a:endParaRPr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5c73dbda7d_0_28"/>
          <p:cNvSpPr txBox="1"/>
          <p:nvPr/>
        </p:nvSpPr>
        <p:spPr>
          <a:xfrm>
            <a:off x="1533479" y="4904895"/>
            <a:ext cx="5613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 que no se puede controlar no se puede </a:t>
            </a:r>
            <a:r>
              <a:rPr lang="en-US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gestionar.</a:t>
            </a:r>
            <a:endParaRPr sz="14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5c73dbda7d_0_28"/>
          <p:cNvSpPr txBox="1"/>
          <p:nvPr/>
        </p:nvSpPr>
        <p:spPr>
          <a:xfrm>
            <a:off x="2833257" y="5242313"/>
            <a:ext cx="5613600" cy="4002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 que no se puede gestionar no se puede </a:t>
            </a: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mejorar.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5c73dbda7d_0_28"/>
          <p:cNvSpPr txBox="1"/>
          <p:nvPr/>
        </p:nvSpPr>
        <p:spPr>
          <a:xfrm>
            <a:off x="5512303" y="2900954"/>
            <a:ext cx="2996100" cy="114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Ambiciosos</a:t>
            </a:r>
            <a:endParaRPr sz="18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inspiradores </a:t>
            </a:r>
            <a:endParaRPr sz="18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atractivos </a:t>
            </a:r>
            <a:endParaRPr sz="18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5c73dbda7d_0_28"/>
          <p:cNvSpPr txBox="1"/>
          <p:nvPr/>
        </p:nvSpPr>
        <p:spPr>
          <a:xfrm>
            <a:off x="5635105" y="1498686"/>
            <a:ext cx="2914200" cy="1087800"/>
          </a:xfrm>
          <a:prstGeom prst="rect">
            <a:avLst/>
          </a:prstGeom>
          <a:solidFill>
            <a:srgbClr val="FF5E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35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OKR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(Objectives and Key Results)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5c73dbda7d_0_28"/>
          <p:cNvSpPr txBox="1"/>
          <p:nvPr/>
        </p:nvSpPr>
        <p:spPr>
          <a:xfrm>
            <a:off x="111185" y="5362092"/>
            <a:ext cx="21201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highlight>
                  <a:srgbClr val="FFFFFF"/>
                </a:highlight>
              </a:rPr>
              <a:t>Hao Zhou and Yulin He. "(2018).</a:t>
            </a:r>
            <a:endParaRPr sz="9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highlight>
                  <a:srgbClr val="FFFFFF"/>
                </a:highlight>
                <a:uFill>
                  <a:noFill/>
                </a:uFill>
                <a:hlinkClick r:id="rId3"/>
              </a:rPr>
              <a:t>Marc Helmold</a:t>
            </a:r>
            <a:r>
              <a:rPr lang="en-US" sz="900">
                <a:highlight>
                  <a:srgbClr val="FFFFFF"/>
                </a:highlight>
              </a:rPr>
              <a:t> , Management Objectives, KPI and OKR</a:t>
            </a:r>
            <a:endParaRPr sz="900">
              <a:highlight>
                <a:srgbClr val="FFFFFF"/>
              </a:highlight>
            </a:endParaRPr>
          </a:p>
        </p:txBody>
      </p:sp>
      <p:sp>
        <p:nvSpPr>
          <p:cNvPr id="268" name="Google Shape;268;g35c73dbda7d_0_28"/>
          <p:cNvSpPr txBox="1"/>
          <p:nvPr/>
        </p:nvSpPr>
        <p:spPr>
          <a:xfrm>
            <a:off x="1489500" y="2950400"/>
            <a:ext cx="2700000" cy="10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Informar</a:t>
            </a: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Controlar </a:t>
            </a: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Ayudar a tomar decisiones.</a:t>
            </a:r>
            <a:r>
              <a:rPr lang="en-US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Widescreen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Archivo</vt:lpstr>
      <vt:lpstr>Arial</vt:lpstr>
      <vt:lpstr>Roboto</vt:lpstr>
      <vt:lpstr>Calibri</vt:lpstr>
      <vt:lpstr>Arial Black</vt:lpstr>
      <vt:lpstr>Archivo Light</vt:lpstr>
      <vt:lpstr>Century Gothic</vt:lpstr>
      <vt:lpstr>Office Theme</vt:lpstr>
      <vt:lpstr>Medicina basada en Datos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Herramientas de base de datos. </vt:lpstr>
      <vt:lpstr>Almacenamiento</vt:lpstr>
      <vt:lpstr>Visualización de datos</vt:lpstr>
      <vt:lpstr>A propósito de un caso …</vt:lpstr>
      <vt:lpstr>Minado de datos</vt:lpstr>
      <vt:lpstr>Transformación</vt:lpstr>
      <vt:lpstr>Visualización</vt:lpstr>
      <vt:lpstr>Muchas gracias.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Nagel, Mara</cp:lastModifiedBy>
  <cp:revision>1</cp:revision>
  <dcterms:created xsi:type="dcterms:W3CDTF">2025-05-14T18:29:03Z</dcterms:created>
  <dcterms:modified xsi:type="dcterms:W3CDTF">2025-05-29T22:09:14Z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2025-05-29T22:08:50Z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568c1f3e-6fe5-4c53-ac54-0ef9f204888d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3c9bec58-8084-492e-8360-0e1cfe36408c_Tag">
    <vt:lpwstr>10, 3, 0, 1</vt:lpwstr>
  </property>
</Properties>
</file>