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rchivo" panose="020B0604020202020204" charset="0"/>
      <p:regular r:id="rId16"/>
      <p:bold r:id="rId17"/>
      <p:italic r:id="rId18"/>
      <p:boldItalic r:id="rId19"/>
    </p:embeddedFont>
    <p:embeddedFont>
      <p:font typeface="Archivo Light" panose="020B0604020202020204" charset="0"/>
      <p:regular r:id="rId20"/>
      <p:bold r:id="rId21"/>
      <p:italic r:id="rId22"/>
      <p:boldItalic r:id="rId23"/>
    </p:embeddedFont>
    <p:embeddedFont>
      <p:font typeface="Onest" panose="020B0604020202020204" charset="0"/>
      <p:regular r:id="rId24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MILBVJFvbN6oZ8RmRboeqT+kL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b82fbadd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b82fbadd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b51fa638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5b51fa638f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Comienza con una pregunta de investigación clara</a:t>
            </a:r>
            <a:endParaRPr sz="1200" b="1">
              <a:solidFill>
                <a:schemeClr val="dk1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Define con precisión tu objetivo antes de consultar herramientas de IA</a:t>
            </a:r>
            <a:endParaRPr sz="1200">
              <a:solidFill>
                <a:schemeClr val="dk1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Utiliza estructuras como PICO o PECO para guiar la definición de variables.</a:t>
            </a:r>
            <a:endParaRPr sz="1200">
              <a:solidFill>
                <a:schemeClr val="dk1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Usa IA como apoyo, no como sustituto del razonamiento clínico</a:t>
            </a:r>
            <a:endParaRPr sz="1200" b="1">
              <a:solidFill>
                <a:schemeClr val="dk1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La IA puede sugerir variables comunes en la literatura, pero </a:t>
            </a:r>
            <a:r>
              <a:rPr lang="en-US" sz="1200" b="1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tú decides</a:t>
            </a:r>
            <a:r>
              <a:rPr lang="en-US" sz="12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 cuáles son relevantes para tu contexto.</a:t>
            </a:r>
            <a:br>
              <a:rPr lang="en-US" sz="12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</a:br>
            <a:r>
              <a:rPr lang="en-US" sz="12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  <a:t>No aceptes ciegamente variables sugeridas sin validación.</a:t>
            </a:r>
            <a:br>
              <a:rPr lang="en-US" sz="1200">
                <a:solidFill>
                  <a:schemeClr val="dk1"/>
                </a:solidFill>
                <a:latin typeface="Onest"/>
                <a:ea typeface="Onest"/>
                <a:cs typeface="Onest"/>
                <a:sym typeface="Onest"/>
              </a:rPr>
            </a:br>
            <a:r>
              <a:rPr lang="en-US" sz="1300" b="1">
                <a:solidFill>
                  <a:schemeClr val="dk1"/>
                </a:solidFill>
              </a:rPr>
              <a:t>6. Personaliza según el contexto local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Adapta las variables sugeridas por IA a la </a:t>
            </a:r>
            <a:r>
              <a:rPr lang="en-US" b="1">
                <a:solidFill>
                  <a:schemeClr val="dk1"/>
                </a:solidFill>
              </a:rPr>
              <a:t>población y recursos de tu entorno</a:t>
            </a:r>
            <a:r>
              <a:rPr lang="en-US">
                <a:solidFill>
                  <a:schemeClr val="dk1"/>
                </a:solidFill>
              </a:rPr>
              <a:t> (disponibilidad de datos, lenguaje, cultura médica).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b="1">
                <a:solidFill>
                  <a:schemeClr val="dk1"/>
                </a:solidFill>
              </a:rPr>
              <a:t>🔹 7. Valida con expertos humanos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Comparte las variables propuestas con colegas clínicos, bioestadísticos o expertos metodológicos.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La revisión por pares sigue siendo clave, incluso si usaste IA.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</a:rPr>
              <a:t>🔹 8. Usa herramientas específicas cuando sea posible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Herramientas como </a:t>
            </a:r>
            <a:r>
              <a:rPr lang="en-US" b="1">
                <a:solidFill>
                  <a:schemeClr val="dk1"/>
                </a:solidFill>
              </a:rPr>
              <a:t>Elicit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Scite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Semantic Scholar</a:t>
            </a:r>
            <a:r>
              <a:rPr lang="en-US">
                <a:solidFill>
                  <a:schemeClr val="dk1"/>
                </a:solidFill>
              </a:rPr>
              <a:t> y </a:t>
            </a:r>
            <a:r>
              <a:rPr lang="en-US" b="1">
                <a:solidFill>
                  <a:schemeClr val="dk1"/>
                </a:solidFill>
              </a:rPr>
              <a:t>ChatGPT</a:t>
            </a:r>
            <a:r>
              <a:rPr lang="en-US">
                <a:solidFill>
                  <a:schemeClr val="dk1"/>
                </a:solidFill>
              </a:rPr>
              <a:t> pueden aportar desde diferentes ángulos.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Por ejemplo, Elicit es muy buena para extraer variables comunes de estudios similares.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</a:rPr>
              <a:t>🔹 9. Cuidado con el sesgo algorítmico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La IA puede replicar sesgos de la literatura dominante (ej., subrepresentación de minorías, enfermedades raras).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Evalúa si las variables cubren la diversidad necesaria para tu estudio.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</a:rPr>
              <a:t>🔹 10. Mantén la trazabilidad de las definiciones operativas</a:t>
            </a:r>
            <a:endParaRPr sz="13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Asegúrate de definir </a:t>
            </a:r>
            <a:r>
              <a:rPr lang="en-US" b="1">
                <a:solidFill>
                  <a:schemeClr val="dk1"/>
                </a:solidFill>
              </a:rPr>
              <a:t>cómo se medirá cada variable</a:t>
            </a:r>
            <a:r>
              <a:rPr lang="en-US">
                <a:solidFill>
                  <a:schemeClr val="dk1"/>
                </a:solidFill>
              </a:rPr>
              <a:t> (unidad, escala, momento de recolección).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>
                <a:solidFill>
                  <a:schemeClr val="dk1"/>
                </a:solidFill>
              </a:rPr>
              <a:t>Puedes pedir a la IA: </a:t>
            </a:r>
            <a:r>
              <a:rPr lang="en-US" i="1">
                <a:solidFill>
                  <a:schemeClr val="dk1"/>
                </a:solidFill>
              </a:rPr>
              <a:t>“Dame una definición operativa para medir adherencia terapéutica en pacientes con AR.”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chivo"/>
              <a:buChar char="●"/>
            </a:pPr>
            <a:endParaRPr sz="1200">
              <a:solidFill>
                <a:srgbClr val="7F7F7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b51fa638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35b51fa638f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b51fa638f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5b51fa638f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Relevancia: informacion relacionada al tema de interes</a:t>
            </a:r>
            <a:br>
              <a:rPr lang="en-US"/>
            </a:br>
            <a:r>
              <a:rPr lang="en-US"/>
              <a:t>Actualidad: reflejo de avances mas recientes</a:t>
            </a:r>
            <a:br>
              <a:rPr lang="en-US"/>
            </a:br>
            <a:r>
              <a:rPr lang="en-US"/>
              <a:t>Fiabilidad: fuente confiable y prestigio academico</a:t>
            </a:r>
            <a:br>
              <a:rPr lang="en-US"/>
            </a:br>
            <a:r>
              <a:rPr lang="en-US"/>
              <a:t>calidad: contenido riguroso, estructurado y con argumentos solidos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b82fbadd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35b82fbadd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b82fbadd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b82fbadd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b82fbadd2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b82fbadd2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b82fbadd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5b82fbadd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b82fbadd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b82fbadd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b51fa638f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35b51fa638f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b82fbadd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35b82fbadd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3725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l="351" r="348" b="9903"/>
          <a:stretch/>
        </p:blipFill>
        <p:spPr>
          <a:xfrm>
            <a:off x="0" y="0"/>
            <a:ext cx="12192000" cy="624524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5089236" y="1122363"/>
            <a:ext cx="608676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  <a:defRPr sz="60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5089236" y="3602038"/>
            <a:ext cx="608676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Archivo Light"/>
                <a:ea typeface="Archivo Light"/>
                <a:cs typeface="Archivo Light"/>
                <a:sym typeface="Archivo Ligh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5"/>
          <p:cNvPicPr preferRelativeResize="0"/>
          <p:nvPr/>
        </p:nvPicPr>
        <p:blipFill rotWithShape="1">
          <a:blip r:embed="rId4">
            <a:alphaModFix/>
          </a:blip>
          <a:srcRect t="50000"/>
          <a:stretch/>
        </p:blipFill>
        <p:spPr>
          <a:xfrm>
            <a:off x="1175778" y="15604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5">
            <a:alphaModFix/>
          </a:blip>
          <a:srcRect r="28721" b="13523"/>
          <a:stretch/>
        </p:blipFill>
        <p:spPr>
          <a:xfrm>
            <a:off x="7341980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5"/>
          <p:cNvGrpSpPr/>
          <p:nvPr/>
        </p:nvGrpSpPr>
        <p:grpSpPr>
          <a:xfrm>
            <a:off x="10035613" y="5595798"/>
            <a:ext cx="2257063" cy="977191"/>
            <a:chOff x="10074941" y="5595798"/>
            <a:chExt cx="2257063" cy="977191"/>
          </a:xfrm>
        </p:grpSpPr>
        <p:sp>
          <p:nvSpPr>
            <p:cNvPr id="20" name="Google Shape;20;p5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" name="Google Shape;21;p5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22" name="Google Shape;22;p5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5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4" name="Google Shape;24;p5"/>
          <p:cNvPicPr preferRelativeResize="0"/>
          <p:nvPr/>
        </p:nvPicPr>
        <p:blipFill rotWithShape="1">
          <a:blip r:embed="rId6">
            <a:alphaModFix/>
          </a:blip>
          <a:srcRect l="43903"/>
          <a:stretch/>
        </p:blipFill>
        <p:spPr>
          <a:xfrm rot="-5400000">
            <a:off x="2379663" y="4646925"/>
            <a:ext cx="734127" cy="245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b51fa638f_0_192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/>
          <p:nvPr/>
        </p:nvSpPr>
        <p:spPr>
          <a:xfrm rot="10800000" flipH="1">
            <a:off x="-9272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3725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"/>
          <p:cNvSpPr/>
          <p:nvPr/>
        </p:nvSpPr>
        <p:spPr>
          <a:xfrm>
            <a:off x="11839159" y="0"/>
            <a:ext cx="352841" cy="6858000"/>
          </a:xfrm>
          <a:prstGeom prst="rect">
            <a:avLst/>
          </a:prstGeom>
          <a:gradFill>
            <a:gsLst>
              <a:gs pos="0">
                <a:srgbClr val="FF5E63"/>
              </a:gs>
              <a:gs pos="52000">
                <a:srgbClr val="2B659A"/>
              </a:gs>
              <a:gs pos="100000">
                <a:srgbClr val="02235A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5E63"/>
              </a:buClr>
              <a:buSzPts val="4400"/>
              <a:buFont typeface="Archivo"/>
              <a:buNone/>
              <a:defRPr b="0" i="0">
                <a:solidFill>
                  <a:srgbClr val="FF5E63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793" cy="4146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/>
          <p:cNvPicPr preferRelativeResize="0"/>
          <p:nvPr/>
        </p:nvPicPr>
        <p:blipFill rotWithShape="1">
          <a:blip r:embed="rId3">
            <a:alphaModFix/>
          </a:blip>
          <a:srcRect r="28721" b="4051"/>
          <a:stretch/>
        </p:blipFill>
        <p:spPr>
          <a:xfrm>
            <a:off x="7341980" y="277792"/>
            <a:ext cx="4892964" cy="6580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4">
            <a:alphaModFix amt="35000"/>
          </a:blip>
          <a:srcRect l="63595"/>
          <a:stretch/>
        </p:blipFill>
        <p:spPr>
          <a:xfrm>
            <a:off x="0" y="1690688"/>
            <a:ext cx="1596342" cy="43769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6"/>
          <p:cNvGrpSpPr/>
          <p:nvPr/>
        </p:nvGrpSpPr>
        <p:grpSpPr>
          <a:xfrm>
            <a:off x="10035613" y="5708032"/>
            <a:ext cx="2257063" cy="977191"/>
            <a:chOff x="10074941" y="5595798"/>
            <a:chExt cx="2257063" cy="977191"/>
          </a:xfrm>
        </p:grpSpPr>
        <p:sp>
          <p:nvSpPr>
            <p:cNvPr id="34" name="Google Shape;34;p6"/>
            <p:cNvSpPr/>
            <p:nvPr/>
          </p:nvSpPr>
          <p:spPr>
            <a:xfrm>
              <a:off x="10157075" y="5595798"/>
              <a:ext cx="2092797" cy="977191"/>
            </a:xfrm>
            <a:prstGeom prst="rect">
              <a:avLst/>
            </a:prstGeom>
            <a:solidFill>
              <a:srgbClr val="FF5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35;p6"/>
            <p:cNvGrpSpPr/>
            <p:nvPr/>
          </p:nvGrpSpPr>
          <p:grpSpPr>
            <a:xfrm>
              <a:off x="10074941" y="5660041"/>
              <a:ext cx="2257063" cy="827150"/>
              <a:chOff x="9934937" y="203138"/>
              <a:chExt cx="2257063" cy="827150"/>
            </a:xfrm>
          </p:grpSpPr>
          <p:sp>
            <p:nvSpPr>
              <p:cNvPr id="36" name="Google Shape;36;p6"/>
              <p:cNvSpPr txBox="1"/>
              <p:nvPr/>
            </p:nvSpPr>
            <p:spPr>
              <a:xfrm>
                <a:off x="9934937" y="203138"/>
                <a:ext cx="2257063" cy="723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COMPETENCIA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lang="en-US" sz="2300" b="1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CIENTÍFICA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6"/>
              <p:cNvSpPr txBox="1"/>
              <p:nvPr/>
            </p:nvSpPr>
            <p:spPr>
              <a:xfrm>
                <a:off x="10229439" y="799456"/>
                <a:ext cx="1822221" cy="230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lang="en-US" sz="900" b="0" i="0" u="none" strike="noStrike" cap="none">
                    <a:solidFill>
                      <a:schemeClr val="lt1"/>
                    </a:solidFill>
                    <a:latin typeface="Archivo"/>
                    <a:ea typeface="Archivo"/>
                    <a:cs typeface="Archivo"/>
                    <a:sym typeface="Archivo"/>
                  </a:rPr>
                  <a:t>Asistida por inteligencia artificial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8" name="Google Shape;38;p6"/>
          <p:cNvPicPr preferRelativeResize="0"/>
          <p:nvPr/>
        </p:nvPicPr>
        <p:blipFill rotWithShape="1">
          <a:blip r:embed="rId5">
            <a:alphaModFix/>
          </a:blip>
          <a:srcRect l="43903"/>
          <a:stretch/>
        </p:blipFill>
        <p:spPr>
          <a:xfrm rot="10800000">
            <a:off x="11118840" y="2313769"/>
            <a:ext cx="734127" cy="2451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408" y="365124"/>
            <a:ext cx="1325563" cy="1325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10800000" flipH="1">
            <a:off x="0" y="6208295"/>
            <a:ext cx="12210544" cy="276535"/>
          </a:xfrm>
          <a:prstGeom prst="rect">
            <a:avLst/>
          </a:prstGeom>
          <a:gradFill>
            <a:gsLst>
              <a:gs pos="0">
                <a:srgbClr val="A5A5A5">
                  <a:alpha val="53725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l="351" t="533" r="348" b="9905"/>
          <a:stretch/>
        </p:blipFill>
        <p:spPr>
          <a:xfrm>
            <a:off x="0" y="0"/>
            <a:ext cx="12192000" cy="6208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0" y="0"/>
            <a:ext cx="3777750" cy="18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r="28721" b="13523"/>
          <a:stretch/>
        </p:blipFill>
        <p:spPr>
          <a:xfrm>
            <a:off x="7299036" y="277792"/>
            <a:ext cx="4892964" cy="593050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64" cy="945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600"/>
              <a:buFont typeface="Arial"/>
              <a:buNone/>
              <a:defRPr sz="6600" b="1" i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021" y="6444940"/>
            <a:ext cx="1693779" cy="27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051" y="1339922"/>
            <a:ext cx="2353929" cy="235392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/>
        </p:nvSpPr>
        <p:spPr>
          <a:xfrm>
            <a:off x="2291934" y="6433876"/>
            <a:ext cx="42573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Novartis Argentina S.A.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Ramallo 1851 - C1429DUC Buenos Aires - Argentina Tel. +54 (11) 4703-7000 / 0800-777-1111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5987845" y="6580208"/>
            <a:ext cx="608468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chivo"/>
                <a:ea typeface="Archivo"/>
                <a:cs typeface="Archivo"/>
                <a:sym typeface="Archivo"/>
              </a:rPr>
              <a:t>Contenido para uso exclusivo del profesional de la salud. Prohibida su exhibición y/o entrega a pacientes, consumidores y/o público en general.</a:t>
            </a:r>
            <a:endParaRPr sz="800" b="0" i="0" u="none" strike="noStrike" cap="none">
              <a:solidFill>
                <a:srgbClr val="7F7F7F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7">
            <a:alphaModFix/>
          </a:blip>
          <a:srcRect l="43903"/>
          <a:stretch/>
        </p:blipFill>
        <p:spPr>
          <a:xfrm rot="5400000">
            <a:off x="6673422" y="-1165879"/>
            <a:ext cx="997042" cy="33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4)">
  <p:cSld name="En blanco (copia 4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b51fa638f_0_188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 (copia 3)">
  <p:cSld name="En blanco (copia 3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b51fa638f_0_190"/>
          <p:cNvSpPr txBox="1">
            <a:spLocks noGrp="1"/>
          </p:cNvSpPr>
          <p:nvPr>
            <p:ph type="sldNum" idx="12"/>
          </p:nvPr>
        </p:nvSpPr>
        <p:spPr>
          <a:xfrm>
            <a:off x="8470296" y="6218556"/>
            <a:ext cx="267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5737417" y="1122363"/>
            <a:ext cx="608676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chivo Light"/>
              <a:buNone/>
            </a:pPr>
            <a:r>
              <a:rPr lang="en-US"/>
              <a:t>Variabilización y bases de datos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9103" y="1513032"/>
            <a:ext cx="3744768" cy="37447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 rot="10800000">
            <a:off x="5347504" y="1400537"/>
            <a:ext cx="0" cy="3857263"/>
          </a:xfrm>
          <a:prstGeom prst="straightConnector1">
            <a:avLst/>
          </a:prstGeom>
          <a:noFill/>
          <a:ln w="9525" cap="flat" cmpd="sng">
            <a:solidFill>
              <a:srgbClr val="FF5E6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5737418" y="3602038"/>
            <a:ext cx="60867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94" b="1">
                <a:solidFill>
                  <a:srgbClr val="FFFFFF"/>
                </a:solidFill>
                <a:latin typeface="Archivo"/>
                <a:ea typeface="Archivo"/>
                <a:cs typeface="Archivo"/>
                <a:sym typeface="Archivo"/>
              </a:rPr>
              <a:t>Agustina Alfaro</a:t>
            </a:r>
            <a:endParaRPr sz="3594" b="1">
              <a:solidFill>
                <a:srgbClr val="FFFFFF"/>
              </a:solidFill>
              <a:latin typeface="Archivo"/>
              <a:ea typeface="Archivo"/>
              <a:cs typeface="Archivo"/>
              <a:sym typeface="Archiv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chivo Light"/>
              <a:ea typeface="Archivo Light"/>
              <a:cs typeface="Archivo Light"/>
              <a:sym typeface="Archivo Ligh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i="1" u="sng">
                <a:solidFill>
                  <a:srgbClr val="FFFFFF"/>
                </a:solidFill>
              </a:rPr>
              <a:t>Especialista universitaria en Reumatología</a:t>
            </a:r>
            <a:endParaRPr sz="2300" i="1" u="sng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Miembro de la Unidad de Investigación de la SAR</a:t>
            </a:r>
            <a:endParaRPr sz="23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Investigadora clínica en CER</a:t>
            </a:r>
            <a:endParaRPr sz="23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Coordinadora de Curso superior de la SAR</a:t>
            </a:r>
            <a:endParaRPr sz="2300">
              <a:solidFill>
                <a:srgbClr val="FFFFF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</a:rPr>
              <a:t>Médica reumatóloga Hospital Nacional Alejandro Posadas</a:t>
            </a:r>
            <a:endParaRPr sz="23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Archivo Light"/>
              <a:ea typeface="Archivo Light"/>
              <a:cs typeface="Archivo Light"/>
              <a:sym typeface="Archiv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b82fbadd2_0_45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Bases de datos</a:t>
            </a:r>
            <a:endParaRPr/>
          </a:p>
        </p:txBody>
      </p:sp>
      <p:sp>
        <p:nvSpPr>
          <p:cNvPr id="147" name="Google Shape;147;g35b82fbadd2_0_45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g35b82fbadd2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6309" y="1600146"/>
            <a:ext cx="8431064" cy="41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b51fa638f_0_209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Buenas prácticas</a:t>
            </a:r>
            <a:endParaRPr/>
          </a:p>
        </p:txBody>
      </p:sp>
      <p:sp>
        <p:nvSpPr>
          <p:cNvPr id="154" name="Google Shape;154;g35b51fa638f_0_209"/>
          <p:cNvSpPr txBox="1">
            <a:spLocks noGrp="1"/>
          </p:cNvSpPr>
          <p:nvPr>
            <p:ph type="body" idx="1"/>
          </p:nvPr>
        </p:nvSpPr>
        <p:spPr>
          <a:xfrm>
            <a:off x="677950" y="885975"/>
            <a:ext cx="10633500" cy="50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🔺Pregunta de investigación clara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🔺Apoyo, no como sustituto del razonamiento clínico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🔺Revisar fuentes originales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🔺Clasificar adecuadamente las variables sugeridas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🔺Validar con expertos humanos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🔺Usa herramientas específicas cuando sea posible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🔺Cuidado con el sesgo algorítmico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>
                <a:solidFill>
                  <a:srgbClr val="434343"/>
                </a:solidFill>
                <a:latin typeface="Onest"/>
                <a:ea typeface="Onest"/>
                <a:cs typeface="Onest"/>
                <a:sym typeface="Onest"/>
              </a:rPr>
              <a:t>🔺Mantener la trazabilidad de las definiciones operativas</a:t>
            </a:r>
            <a:endParaRPr sz="2100">
              <a:solidFill>
                <a:srgbClr val="434343"/>
              </a:solidFill>
              <a:latin typeface="Onest"/>
              <a:ea typeface="Onest"/>
              <a:cs typeface="Onest"/>
              <a:sym typeface="Onest"/>
            </a:endParaRPr>
          </a:p>
        </p:txBody>
      </p:sp>
      <p:sp>
        <p:nvSpPr>
          <p:cNvPr id="155" name="Google Shape;155;g35b51fa638f_0_209"/>
          <p:cNvSpPr txBox="1"/>
          <p:nvPr/>
        </p:nvSpPr>
        <p:spPr>
          <a:xfrm>
            <a:off x="0" y="5889975"/>
            <a:ext cx="497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000">
                <a:solidFill>
                  <a:srgbClr val="505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Neshcheret, M. Yu. (2024).https://doi.org/10.33186/1027-3689-2024-1-105-128</a:t>
            </a:r>
            <a:endParaRPr sz="1000">
              <a:solidFill>
                <a:srgbClr val="50505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b51fa638f_0_194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Plataformas de IA </a:t>
            </a:r>
            <a:endParaRPr/>
          </a:p>
        </p:txBody>
      </p:sp>
      <p:sp>
        <p:nvSpPr>
          <p:cNvPr id="161" name="Google Shape;161;g35b51fa638f_0_194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endParaRPr sz="2400" u="sng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13"/>
              <a:buNone/>
            </a:pPr>
            <a:r>
              <a:rPr lang="en-US" sz="24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https://elicit.com/</a:t>
            </a:r>
            <a:endParaRPr sz="2400" u="sng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2249"/>
              </a:buClr>
              <a:buSzPts val="3500"/>
              <a:buFont typeface="Arial"/>
              <a:buNone/>
            </a:pPr>
            <a:endParaRPr sz="2400" u="sng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ctrTitle"/>
          </p:nvPr>
        </p:nvSpPr>
        <p:spPr>
          <a:xfrm>
            <a:off x="3052618" y="3970386"/>
            <a:ext cx="60867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100000"/>
              <a:buFont typeface="Arial"/>
              <a:buNone/>
            </a:pPr>
            <a:r>
              <a:rPr lang="en-US"/>
              <a:t>Muchas gracias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b51fa638f_0_237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Variables</a:t>
            </a:r>
            <a:endParaRPr/>
          </a:p>
        </p:txBody>
      </p:sp>
      <p:pic>
        <p:nvPicPr>
          <p:cNvPr id="97" name="Google Shape;97;g35b51fa638f_0_237" title="marco teorico con IA - visual selection (3).png"/>
          <p:cNvPicPr preferRelativeResize="0"/>
          <p:nvPr/>
        </p:nvPicPr>
        <p:blipFill rotWithShape="1">
          <a:blip r:embed="rId3">
            <a:alphaModFix/>
          </a:blip>
          <a:srcRect l="14093" t="21310" r="4300" b="9138"/>
          <a:stretch/>
        </p:blipFill>
        <p:spPr>
          <a:xfrm>
            <a:off x="921838" y="1354000"/>
            <a:ext cx="6690474" cy="481294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35b51fa638f_0_237"/>
          <p:cNvSpPr txBox="1"/>
          <p:nvPr/>
        </p:nvSpPr>
        <p:spPr>
          <a:xfrm>
            <a:off x="52375" y="5843850"/>
            <a:ext cx="6397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505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Andrade, C. (2021). </a:t>
            </a:r>
            <a:r>
              <a:rPr lang="en-US" sz="900" i="1">
                <a:solidFill>
                  <a:srgbClr val="505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Indian Journal of Psyc Medicine</a:t>
            </a:r>
            <a:r>
              <a:rPr lang="en-US" sz="900">
                <a:solidFill>
                  <a:srgbClr val="505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900" i="1">
                <a:solidFill>
                  <a:srgbClr val="505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43</a:t>
            </a:r>
            <a:r>
              <a:rPr lang="en-US" sz="900">
                <a:solidFill>
                  <a:srgbClr val="50505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(3), 265–268.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b82fbadd2_0_1"/>
          <p:cNvSpPr txBox="1">
            <a:spLocks noGrp="1"/>
          </p:cNvSpPr>
          <p:nvPr>
            <p:ph type="body" idx="1"/>
          </p:nvPr>
        </p:nvSpPr>
        <p:spPr>
          <a:xfrm>
            <a:off x="677950" y="879500"/>
            <a:ext cx="9439800" cy="5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5E63"/>
                </a:solidFill>
              </a:rPr>
              <a:t>Planteamiento del problema de investigación: </a:t>
            </a:r>
            <a:endParaRPr sz="3600">
              <a:solidFill>
                <a:srgbClr val="FF5E6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600"/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>
                <a:solidFill>
                  <a:srgbClr val="741B47"/>
                </a:solidFill>
                <a:latin typeface="Onest"/>
                <a:ea typeface="Onest"/>
                <a:cs typeface="Onest"/>
                <a:sym typeface="Onest"/>
              </a:rPr>
              <a:t>“Actúa como un asesor en metodología clínica. Ayúdame a identificar las variables más relevantes para responder esta pregunta: [insertar pregunta PICO].”</a:t>
            </a:r>
            <a:endParaRPr sz="1500">
              <a:solidFill>
                <a:srgbClr val="741B47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“En pacientes con artritis psoriásica tratados con Secukinumab, ¿cuáles son los factores asociados a persistencia terapéutica a los 12 meses?” 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b82fbadd2_0_39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5b82fbadd2_0_39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g35b82fbadd2_0_39"/>
          <p:cNvPicPr preferRelativeResize="0"/>
          <p:nvPr/>
        </p:nvPicPr>
        <p:blipFill rotWithShape="1">
          <a:blip r:embed="rId3">
            <a:alphaModFix/>
          </a:blip>
          <a:srcRect t="4451" b="4132"/>
          <a:stretch/>
        </p:blipFill>
        <p:spPr>
          <a:xfrm>
            <a:off x="116238" y="160650"/>
            <a:ext cx="10563225" cy="589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b82fbadd2_0_51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35b82fbadd2_0_51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g35b82fbadd2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125" y="835500"/>
            <a:ext cx="10306050" cy="4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b82fbadd2_0_8"/>
          <p:cNvSpPr txBox="1">
            <a:spLocks noGrp="1"/>
          </p:cNvSpPr>
          <p:nvPr>
            <p:ph type="body" idx="1"/>
          </p:nvPr>
        </p:nvSpPr>
        <p:spPr>
          <a:xfrm>
            <a:off x="677950" y="879500"/>
            <a:ext cx="9439800" cy="5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600">
                <a:solidFill>
                  <a:srgbClr val="FF5E63"/>
                </a:solidFill>
              </a:rPr>
              <a:t>Extracción de variables desde literatura</a:t>
            </a:r>
            <a:endParaRPr sz="1100" b="1">
              <a:solidFill>
                <a:srgbClr val="FF5E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600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¿Qué variables han sido utilizadas en estudios similares?</a:t>
            </a:r>
            <a:br>
              <a:rPr lang="en-US" sz="2400" b="1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</a:br>
            <a:endParaRPr sz="2400" b="1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Instrucciones para ELICIT:</a:t>
            </a:r>
            <a:endParaRPr sz="2400" b="1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1-  Ingresar la pregunta o tema: “Secukinumab psoriatic arthritis persistence”.</a:t>
            </a:r>
            <a:endParaRPr sz="2400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2- Explorar qué outcomes, exposiciones y covariables se repiten.</a:t>
            </a:r>
            <a:endParaRPr sz="2400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US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b82fbadd2_0_33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35b82fbadd2_0_33"/>
          <p:cNvSpPr txBox="1">
            <a:spLocks noGrp="1"/>
          </p:cNvSpPr>
          <p:nvPr>
            <p:ph type="body" idx="1"/>
          </p:nvPr>
        </p:nvSpPr>
        <p:spPr>
          <a:xfrm>
            <a:off x="677953" y="1825625"/>
            <a:ext cx="9439800" cy="41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g35b82fbadd2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123825"/>
            <a:ext cx="10820400" cy="661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b51fa638f_0_228"/>
          <p:cNvSpPr txBox="1">
            <a:spLocks noGrp="1"/>
          </p:cNvSpPr>
          <p:nvPr>
            <p:ph type="title"/>
          </p:nvPr>
        </p:nvSpPr>
        <p:spPr>
          <a:xfrm>
            <a:off x="677953" y="365125"/>
            <a:ext cx="94398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ELICIT</a:t>
            </a:r>
            <a:endParaRPr/>
          </a:p>
        </p:txBody>
      </p:sp>
      <p:pic>
        <p:nvPicPr>
          <p:cNvPr id="135" name="Google Shape;135;g35b51fa638f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0" y="1382525"/>
            <a:ext cx="5857084" cy="486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5b51fa638f_0_2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3534" y="1749000"/>
            <a:ext cx="5811869" cy="48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b82fbadd2_0_14"/>
          <p:cNvSpPr txBox="1">
            <a:spLocks noGrp="1"/>
          </p:cNvSpPr>
          <p:nvPr>
            <p:ph type="body" idx="1"/>
          </p:nvPr>
        </p:nvSpPr>
        <p:spPr>
          <a:xfrm>
            <a:off x="677950" y="879500"/>
            <a:ext cx="9439800" cy="5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777"/>
              <a:buNone/>
            </a:pPr>
            <a:r>
              <a:rPr lang="en-US" sz="3600">
                <a:solidFill>
                  <a:srgbClr val="FF5E63"/>
                </a:solidFill>
              </a:rPr>
              <a:t>Generación de una base de datos simulada</a:t>
            </a:r>
            <a:endParaRPr sz="1100" b="1">
              <a:solidFill>
                <a:srgbClr val="FF5E6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7777"/>
              <a:buNone/>
            </a:pPr>
            <a:endParaRPr sz="36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Ejercicio:</a:t>
            </a:r>
            <a:endParaRPr sz="2400" b="1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57575"/>
              </a:buClr>
              <a:buSzPct val="100000"/>
              <a:buFont typeface="Onest"/>
              <a:buChar char="●"/>
            </a:pPr>
            <a:r>
              <a:rPr lang="en-US" sz="2400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Crear una tabla con 20 pacientes simulados y variables clave.</a:t>
            </a:r>
            <a:br>
              <a:rPr lang="en-US" sz="2400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</a:br>
            <a:endParaRPr sz="2400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IA recomendada:</a:t>
            </a:r>
            <a:r>
              <a:rPr lang="en-US" sz="2400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 ChatGPT o GPT-4 con Python</a:t>
            </a:r>
            <a:endParaRPr sz="2400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Prompt sugerido:</a:t>
            </a:r>
            <a:endParaRPr sz="2400" b="1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38100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575"/>
                </a:solidFill>
                <a:latin typeface="Onest"/>
                <a:ea typeface="Onest"/>
                <a:cs typeface="Onest"/>
                <a:sym typeface="Onest"/>
              </a:rPr>
              <a:t>“Genera una tabla en formato CSV con datos simulados de 20 pacientes con Artritis psoriasica tratados con secukinumab. Incluye edad, sexo, DAS28 al inicio y a los 12 meses, efectos adversos, y persistencia al tratamiento (sí/no).”</a:t>
            </a:r>
            <a:endParaRPr sz="2400">
              <a:solidFill>
                <a:srgbClr val="757575"/>
              </a:solidFill>
              <a:latin typeface="Onest"/>
              <a:ea typeface="Onest"/>
              <a:cs typeface="Onest"/>
              <a:sym typeface="Onest"/>
            </a:endParaRPr>
          </a:p>
          <a:p>
            <a:pPr marL="457200" lvl="0" indent="-287972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endParaRPr sz="11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77777"/>
              <a:buNone/>
            </a:pPr>
            <a:r>
              <a:rPr lang="en-US" sz="3600"/>
              <a:t> 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Widescreen</PresentationFormat>
  <Paragraphs>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Onest</vt:lpstr>
      <vt:lpstr>Roboto</vt:lpstr>
      <vt:lpstr>Arial</vt:lpstr>
      <vt:lpstr>Archivo</vt:lpstr>
      <vt:lpstr>Calibri</vt:lpstr>
      <vt:lpstr>Archivo Light</vt:lpstr>
      <vt:lpstr>Office Theme</vt:lpstr>
      <vt:lpstr>Variabilización y bases de datos</vt:lpstr>
      <vt:lpstr>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ELICIT</vt:lpstr>
      <vt:lpstr>PowerPoint Presentation</vt:lpstr>
      <vt:lpstr>Bases de datos</vt:lpstr>
      <vt:lpstr>Buenas prácticas</vt:lpstr>
      <vt:lpstr>Plataformas de IA </vt:lpstr>
      <vt:lpstr>Muchas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Nagel, Mara</cp:lastModifiedBy>
  <cp:revision>2</cp:revision>
  <dcterms:created xsi:type="dcterms:W3CDTF">2025-05-14T18:29:03Z</dcterms:created>
  <dcterms:modified xsi:type="dcterms:W3CDTF">2025-05-30T12:37:51Z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2025-05-29T20:49:05Z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038695ad-5e77-49e4-905b-a2f1186368be</vt:lpwstr>
  </property>
  <property fmtid="{D5CDD505-2E9C-101B-9397-08002B2CF9AE}" pid="8" name="MSIP_Label_3c9bec58-8084-492e-8360-0e1cfe36408c_ContentBits">
    <vt:lpwstr>0</vt:lpwstr>
  </property>
  <property fmtid="{D5CDD505-2E9C-101B-9397-08002B2CF9AE}" pid="9" name="MSIP_Label_3c9bec58-8084-492e-8360-0e1cfe36408c_Tag">
    <vt:lpwstr>10, 3, 0, 2</vt:lpwstr>
  </property>
</Properties>
</file>