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Archivo" panose="020B0604020202020204" charset="0"/>
      <p:regular r:id="rId23"/>
      <p:bold r:id="rId24"/>
      <p:italic r:id="rId25"/>
      <p:boldItalic r:id="rId26"/>
    </p:embeddedFont>
    <p:embeddedFont>
      <p:font typeface="Archivo Light" panose="020B060402020202020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HsjaLojYGYOge1DE/pe8fpPhB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62E9FA-33EA-4E62-B655-98A63D7EA743}">
  <a:tblStyle styleId="{4C62E9FA-33EA-4E62-B655-98A63D7EA74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c10c2a247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35c10c2a247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c1b575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35c1b575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c1b575e4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35c1b575e4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c1b575e45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35c1b575e45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c1b575e4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Se realizo un estudio comparando el funcionamiento de un chat bot vs medicos qué daban respuestas a pacientes en redit . las respuestas fueron evaluadas por investigadores de manera anonimizada.  y gano el chat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g35c1b575e4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c1b575e4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g35c1b575e4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c1b575e4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Se realizo un estudio comparando el funcionamiento de un chat bot vs medicos qué daban respuestas a pacientes en redit . las respuestas fueron evaluadas por investigadores de manera anonimizada.  y gano el chat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35c1b575e4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c1b575e4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g35c1b575e4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c1b575e4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Se realizo un estudio comparando el funcionamiento de un chat bot vs medicos qué daban respuestas a pacientes en redit . las respuestas fueron evaluadas por investigadores de manera anonimizada.  y gano el chat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g35c1b575e4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c1b575e4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Se realizo un estudio comparando el funcionamiento de un chat bot vs medicos qué daban respuestas a pacientes en redit . las respuestas fueron evaluadas por investigadores de manera anonimizada.  y gano el chat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g35c1b575e4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c10c2a247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35c10c2a247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1" name="Google Shape;3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d0527638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g35d0527638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a264aa41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g35a264aa41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a264aa41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g35a264aa41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c10c2a247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g35c10c2a24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c10c2a247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g35c10c2a247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a264aa4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35a264aa4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c10c2a247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35c10c2a24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/>
          <p:nvPr/>
        </p:nvSpPr>
        <p:spPr>
          <a:xfrm rot="10800000" flipH="1">
            <a:off x="0" y="6208295"/>
            <a:ext cx="12210544" cy="276535"/>
          </a:xfrm>
          <a:prstGeom prst="rect">
            <a:avLst/>
          </a:prstGeom>
          <a:gradFill>
            <a:gsLst>
              <a:gs pos="0">
                <a:srgbClr val="A5A5A5">
                  <a:alpha val="54117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5"/>
          <p:cNvPicPr preferRelativeResize="0"/>
          <p:nvPr/>
        </p:nvPicPr>
        <p:blipFill rotWithShape="1">
          <a:blip r:embed="rId2">
            <a:alphaModFix/>
          </a:blip>
          <a:srcRect l="351" r="348" b="9903"/>
          <a:stretch/>
        </p:blipFill>
        <p:spPr>
          <a:xfrm>
            <a:off x="0" y="0"/>
            <a:ext cx="12192000" cy="62452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"/>
          <p:cNvSpPr txBox="1">
            <a:spLocks noGrp="1"/>
          </p:cNvSpPr>
          <p:nvPr>
            <p:ph type="ctrTitle"/>
          </p:nvPr>
        </p:nvSpPr>
        <p:spPr>
          <a:xfrm>
            <a:off x="5089236" y="1122363"/>
            <a:ext cx="608676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chivo Light"/>
              <a:buNone/>
              <a:defRPr sz="6000" b="0" i="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subTitle" idx="1"/>
          </p:nvPr>
        </p:nvSpPr>
        <p:spPr>
          <a:xfrm>
            <a:off x="5089236" y="3602038"/>
            <a:ext cx="608676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021" y="6444940"/>
            <a:ext cx="1693779" cy="27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5"/>
          <p:cNvPicPr preferRelativeResize="0"/>
          <p:nvPr/>
        </p:nvPicPr>
        <p:blipFill rotWithShape="1">
          <a:blip r:embed="rId4">
            <a:alphaModFix/>
          </a:blip>
          <a:srcRect t="50000"/>
          <a:stretch/>
        </p:blipFill>
        <p:spPr>
          <a:xfrm>
            <a:off x="1175778" y="15604"/>
            <a:ext cx="3777750" cy="188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5">
            <a:alphaModFix/>
          </a:blip>
          <a:srcRect r="28721" b="13523"/>
          <a:stretch/>
        </p:blipFill>
        <p:spPr>
          <a:xfrm>
            <a:off x="7341980" y="277792"/>
            <a:ext cx="4892964" cy="5930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5"/>
          <p:cNvGrpSpPr/>
          <p:nvPr/>
        </p:nvGrpSpPr>
        <p:grpSpPr>
          <a:xfrm>
            <a:off x="10035613" y="5595798"/>
            <a:ext cx="2257063" cy="977191"/>
            <a:chOff x="10074941" y="5595798"/>
            <a:chExt cx="2257063" cy="977191"/>
          </a:xfrm>
        </p:grpSpPr>
        <p:sp>
          <p:nvSpPr>
            <p:cNvPr id="20" name="Google Shape;20;p5"/>
            <p:cNvSpPr/>
            <p:nvPr/>
          </p:nvSpPr>
          <p:spPr>
            <a:xfrm>
              <a:off x="10157075" y="5595798"/>
              <a:ext cx="2092797" cy="977191"/>
            </a:xfrm>
            <a:prstGeom prst="rect">
              <a:avLst/>
            </a:prstGeom>
            <a:solidFill>
              <a:srgbClr val="FF5E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1;p5"/>
            <p:cNvGrpSpPr/>
            <p:nvPr/>
          </p:nvGrpSpPr>
          <p:grpSpPr>
            <a:xfrm>
              <a:off x="10074941" y="5660041"/>
              <a:ext cx="2257063" cy="827150"/>
              <a:chOff x="9934937" y="203138"/>
              <a:chExt cx="2257063" cy="827150"/>
            </a:xfrm>
          </p:grpSpPr>
          <p:sp>
            <p:nvSpPr>
              <p:cNvPr id="22" name="Google Shape;22;p5"/>
              <p:cNvSpPr txBox="1"/>
              <p:nvPr/>
            </p:nvSpPr>
            <p:spPr>
              <a:xfrm>
                <a:off x="9934937" y="203138"/>
                <a:ext cx="2257063" cy="72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COMPETENCIA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0"/>
                  <a:buFont typeface="Arial"/>
                  <a:buNone/>
                </a:pPr>
                <a:r>
                  <a:rPr lang="en-US" sz="2300" b="1" i="0" u="none" strike="noStrike" cap="none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CIENTÍFICA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"/>
              <p:cNvSpPr txBox="1"/>
              <p:nvPr/>
            </p:nvSpPr>
            <p:spPr>
              <a:xfrm>
                <a:off x="10229439" y="799456"/>
                <a:ext cx="1822221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900" b="0" i="0" u="none" strike="noStrike" cap="none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Asistida por inteligencia artificial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" name="Google Shape;24;p5"/>
          <p:cNvPicPr preferRelativeResize="0"/>
          <p:nvPr/>
        </p:nvPicPr>
        <p:blipFill rotWithShape="1">
          <a:blip r:embed="rId6">
            <a:alphaModFix/>
          </a:blip>
          <a:srcRect l="43903"/>
          <a:stretch/>
        </p:blipFill>
        <p:spPr>
          <a:xfrm rot="-5400000">
            <a:off x="2379663" y="4646925"/>
            <a:ext cx="734127" cy="245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 rot="10800000" flipH="1">
            <a:off x="-9272" y="6208295"/>
            <a:ext cx="12210544" cy="276535"/>
          </a:xfrm>
          <a:prstGeom prst="rect">
            <a:avLst/>
          </a:prstGeom>
          <a:gradFill>
            <a:gsLst>
              <a:gs pos="0">
                <a:srgbClr val="A5A5A5">
                  <a:alpha val="54117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6"/>
          <p:cNvSpPr/>
          <p:nvPr/>
        </p:nvSpPr>
        <p:spPr>
          <a:xfrm>
            <a:off x="11839159" y="0"/>
            <a:ext cx="352841" cy="6858000"/>
          </a:xfrm>
          <a:prstGeom prst="rect">
            <a:avLst/>
          </a:prstGeom>
          <a:gradFill>
            <a:gsLst>
              <a:gs pos="0">
                <a:srgbClr val="FF5E63"/>
              </a:gs>
              <a:gs pos="52000">
                <a:srgbClr val="2B659A"/>
              </a:gs>
              <a:gs pos="100000">
                <a:srgbClr val="02235A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77953" y="365125"/>
            <a:ext cx="94397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E63"/>
              </a:buClr>
              <a:buSzPts val="4400"/>
              <a:buFont typeface="Archivo"/>
              <a:buNone/>
              <a:defRPr b="0" i="0">
                <a:solidFill>
                  <a:srgbClr val="FF5E63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77953" y="1825625"/>
            <a:ext cx="9439793" cy="414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  <a:defRPr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6021" y="6444940"/>
            <a:ext cx="1693779" cy="27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6"/>
          <p:cNvPicPr preferRelativeResize="0"/>
          <p:nvPr/>
        </p:nvPicPr>
        <p:blipFill rotWithShape="1">
          <a:blip r:embed="rId3">
            <a:alphaModFix/>
          </a:blip>
          <a:srcRect r="28721" b="4051"/>
          <a:stretch/>
        </p:blipFill>
        <p:spPr>
          <a:xfrm>
            <a:off x="7341980" y="277792"/>
            <a:ext cx="4892964" cy="658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 rotWithShape="1">
          <a:blip r:embed="rId4">
            <a:alphaModFix amt="35000"/>
          </a:blip>
          <a:srcRect l="63595"/>
          <a:stretch/>
        </p:blipFill>
        <p:spPr>
          <a:xfrm>
            <a:off x="0" y="1690688"/>
            <a:ext cx="1596342" cy="437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6"/>
          <p:cNvGrpSpPr/>
          <p:nvPr/>
        </p:nvGrpSpPr>
        <p:grpSpPr>
          <a:xfrm>
            <a:off x="10035613" y="5708032"/>
            <a:ext cx="2257063" cy="977191"/>
            <a:chOff x="10074941" y="5595798"/>
            <a:chExt cx="2257063" cy="977191"/>
          </a:xfrm>
        </p:grpSpPr>
        <p:sp>
          <p:nvSpPr>
            <p:cNvPr id="34" name="Google Shape;34;p6"/>
            <p:cNvSpPr/>
            <p:nvPr/>
          </p:nvSpPr>
          <p:spPr>
            <a:xfrm>
              <a:off x="10157075" y="5595798"/>
              <a:ext cx="2092797" cy="977191"/>
            </a:xfrm>
            <a:prstGeom prst="rect">
              <a:avLst/>
            </a:prstGeom>
            <a:solidFill>
              <a:srgbClr val="FF5E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" name="Google Shape;35;p6"/>
            <p:cNvGrpSpPr/>
            <p:nvPr/>
          </p:nvGrpSpPr>
          <p:grpSpPr>
            <a:xfrm>
              <a:off x="10074941" y="5660041"/>
              <a:ext cx="2257063" cy="827150"/>
              <a:chOff x="9934937" y="203138"/>
              <a:chExt cx="2257063" cy="827150"/>
            </a:xfrm>
          </p:grpSpPr>
          <p:sp>
            <p:nvSpPr>
              <p:cNvPr id="36" name="Google Shape;36;p6"/>
              <p:cNvSpPr txBox="1"/>
              <p:nvPr/>
            </p:nvSpPr>
            <p:spPr>
              <a:xfrm>
                <a:off x="9934937" y="203138"/>
                <a:ext cx="2257063" cy="72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COMPETENCIA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0"/>
                  <a:buFont typeface="Arial"/>
                  <a:buNone/>
                </a:pPr>
                <a:r>
                  <a:rPr lang="en-US" sz="2300" b="1" i="0" u="none" strike="noStrike" cap="none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CIENTÍFICA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6"/>
              <p:cNvSpPr txBox="1"/>
              <p:nvPr/>
            </p:nvSpPr>
            <p:spPr>
              <a:xfrm>
                <a:off x="10229439" y="799456"/>
                <a:ext cx="1822221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900" b="0" i="0" u="none" strike="noStrike" cap="none">
                    <a:solidFill>
                      <a:schemeClr val="lt1"/>
                    </a:solidFill>
                    <a:latin typeface="Archivo"/>
                    <a:ea typeface="Archivo"/>
                    <a:cs typeface="Archivo"/>
                    <a:sym typeface="Archivo"/>
                  </a:rPr>
                  <a:t>Asistida por inteligencia artificial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8" name="Google Shape;38;p6"/>
          <p:cNvPicPr preferRelativeResize="0"/>
          <p:nvPr/>
        </p:nvPicPr>
        <p:blipFill rotWithShape="1">
          <a:blip r:embed="rId5">
            <a:alphaModFix/>
          </a:blip>
          <a:srcRect l="43903"/>
          <a:stretch/>
        </p:blipFill>
        <p:spPr>
          <a:xfrm rot="10800000">
            <a:off x="11118840" y="2313769"/>
            <a:ext cx="734127" cy="245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74408" y="365124"/>
            <a:ext cx="1325563" cy="132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5a264aa413_0_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35a264aa413_0_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g35a264aa413_0_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 rot="10800000" flipH="1">
            <a:off x="0" y="6208295"/>
            <a:ext cx="12210544" cy="276535"/>
          </a:xfrm>
          <a:prstGeom prst="rect">
            <a:avLst/>
          </a:prstGeom>
          <a:gradFill>
            <a:gsLst>
              <a:gs pos="0">
                <a:srgbClr val="A5A5A5">
                  <a:alpha val="54117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 l="351" t="533" r="348" b="9905"/>
          <a:stretch/>
        </p:blipFill>
        <p:spPr>
          <a:xfrm>
            <a:off x="0" y="0"/>
            <a:ext cx="12192000" cy="620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0" y="0"/>
            <a:ext cx="3777750" cy="188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4">
            <a:alphaModFix/>
          </a:blip>
          <a:srcRect r="28721" b="13523"/>
          <a:stretch/>
        </p:blipFill>
        <p:spPr>
          <a:xfrm>
            <a:off x="7299036" y="277792"/>
            <a:ext cx="4892964" cy="59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ctrTitle"/>
          </p:nvPr>
        </p:nvSpPr>
        <p:spPr>
          <a:xfrm>
            <a:off x="3052618" y="3970386"/>
            <a:ext cx="6086764" cy="94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600"/>
              <a:buFont typeface="Arial"/>
              <a:buNone/>
              <a:defRPr sz="6600" b="1" i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21" y="6444940"/>
            <a:ext cx="1693779" cy="27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8051" y="1339922"/>
            <a:ext cx="2353929" cy="235392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/>
          <p:nvPr/>
        </p:nvSpPr>
        <p:spPr>
          <a:xfrm>
            <a:off x="2291934" y="6433876"/>
            <a:ext cx="425736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rPr>
              <a:t>Novartis Argentina S.A.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rPr>
              <a:t>Ramallo 1851 - C1429DUC Buenos Aires - Argentina Tel. +54 (11) 4703-7000 / 0800-777-1111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5987845" y="6580208"/>
            <a:ext cx="608468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chivo"/>
                <a:ea typeface="Archivo"/>
                <a:cs typeface="Archivo"/>
                <a:sym typeface="Archivo"/>
              </a:rPr>
              <a:t>Contenido para uso exclusivo del profesional de la salud. Prohibida su exhibición y/o entrega a pacientes, consumidores y/o público en general.</a:t>
            </a:r>
            <a:endParaRPr sz="800" b="0" i="0" u="none" strike="noStrike" cap="none">
              <a:solidFill>
                <a:srgbClr val="7F7F7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4" name="Google Shape;54;p7"/>
          <p:cNvPicPr preferRelativeResize="0"/>
          <p:nvPr/>
        </p:nvPicPr>
        <p:blipFill rotWithShape="1">
          <a:blip r:embed="rId7">
            <a:alphaModFix/>
          </a:blip>
          <a:srcRect l="43903"/>
          <a:stretch/>
        </p:blipFill>
        <p:spPr>
          <a:xfrm rot="5400000">
            <a:off x="6673422" y="-1165879"/>
            <a:ext cx="997042" cy="33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a.gov/media/145022/download" TargetMode="External"/><Relationship Id="rId3" Type="http://schemas.openxmlformats.org/officeDocument/2006/relationships/hyperlink" Target="https://www.who.int/publications/i/item/9789240029200?utm_source=chatgpt.com" TargetMode="External"/><Relationship Id="rId7" Type="http://schemas.openxmlformats.org/officeDocument/2006/relationships/hyperlink" Target="https://www.ama-assn.org/press-center/press-releases/ama-issues-new-principles-ai-development-deployment-use?utm_source=chatgpt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da.gov/news-events/press-announcements/fda-releases-artificial-intelligencemachine-learning-action-plan?utm_source=chatgpt.com" TargetMode="External"/><Relationship Id="rId5" Type="http://schemas.openxmlformats.org/officeDocument/2006/relationships/hyperlink" Target="https://artificialintelligenceact.eu/implementation-timeline/?utm_source=chatgpt.com" TargetMode="External"/><Relationship Id="rId4" Type="http://schemas.openxmlformats.org/officeDocument/2006/relationships/hyperlink" Target="https://artificialintelligenceact.eu/developments/?utm_source=chatgpt.co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y3WyaaJBP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asic.learningml.org/editor/model/imag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search/cs?searchtype=author&amp;query=Vaswani,+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196/531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5737417" y="1122363"/>
            <a:ext cx="608676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chivo Light"/>
              <a:buNone/>
            </a:pPr>
            <a:r>
              <a:rPr lang="en-US"/>
              <a:t>Inteligencia Artificial</a:t>
            </a:r>
            <a:endParaRPr/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5737418" y="3602038"/>
            <a:ext cx="608676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Alejandro Benitez</a:t>
            </a:r>
            <a:endParaRPr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103" y="1513032"/>
            <a:ext cx="3744768" cy="3744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"/>
          <p:cNvCxnSpPr/>
          <p:nvPr/>
        </p:nvCxnSpPr>
        <p:spPr>
          <a:xfrm rot="10800000">
            <a:off x="5347504" y="1400537"/>
            <a:ext cx="0" cy="3857263"/>
          </a:xfrm>
          <a:prstGeom prst="straightConnector1">
            <a:avLst/>
          </a:prstGeom>
          <a:noFill/>
          <a:ln w="9525" cap="flat" cmpd="sng">
            <a:solidFill>
              <a:srgbClr val="FF5E6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c10c2a247_0_157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pic>
        <p:nvPicPr>
          <p:cNvPr id="172" name="Google Shape;172;g35c10c2a247_0_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800" y="2118000"/>
            <a:ext cx="1479300" cy="156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5c10c2a247_0_157"/>
          <p:cNvSpPr txBox="1"/>
          <p:nvPr/>
        </p:nvSpPr>
        <p:spPr>
          <a:xfrm>
            <a:off x="83350" y="3784225"/>
            <a:ext cx="19482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Arquitectura muy básica, entrenada con relativamente pocos parámetros (~117 M).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Tendía a inventar datos de forma frecuente: faltaba contexto y era muy literal.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5c10c2a247_0_157"/>
          <p:cNvSpPr/>
          <p:nvPr/>
        </p:nvSpPr>
        <p:spPr>
          <a:xfrm>
            <a:off x="317800" y="1631899"/>
            <a:ext cx="1479300" cy="385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GPT-1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35c10c2a247_0_157"/>
          <p:cNvSpPr txBox="1"/>
          <p:nvPr/>
        </p:nvSpPr>
        <p:spPr>
          <a:xfrm>
            <a:off x="2194750" y="3784225"/>
            <a:ext cx="1830300" cy="27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Creció a ~1 500 M de parámetros y aprendió a generar textos más coherentes.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redujeron algo las “alucinaciones” gracias a más corpus y mayor tamaño, pero seguía inventando hechos (especialmente en temas muy específicos).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35c10c2a247_0_157"/>
          <p:cNvSpPr/>
          <p:nvPr/>
        </p:nvSpPr>
        <p:spPr>
          <a:xfrm>
            <a:off x="2266125" y="1631899"/>
            <a:ext cx="1479300" cy="385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GPT-2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35c10c2a247_0_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6125" y="2198500"/>
            <a:ext cx="1479300" cy="146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5c10c2a247_0_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6299" y="2226313"/>
            <a:ext cx="1416949" cy="14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35c10c2a247_0_157"/>
          <p:cNvSpPr/>
          <p:nvPr/>
        </p:nvSpPr>
        <p:spPr>
          <a:xfrm>
            <a:off x="3997750" y="1631899"/>
            <a:ext cx="1479300" cy="385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GPT-3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35c10c2a247_0_1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3950" y="2214000"/>
            <a:ext cx="1416949" cy="1435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5c10c2a247_0_157"/>
          <p:cNvSpPr/>
          <p:nvPr/>
        </p:nvSpPr>
        <p:spPr>
          <a:xfrm>
            <a:off x="5752775" y="1631899"/>
            <a:ext cx="1479300" cy="385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GPT-4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35c10c2a247_0_1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3925" y="2273025"/>
            <a:ext cx="1368034" cy="13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5c10c2a247_0_157"/>
          <p:cNvSpPr/>
          <p:nvPr/>
        </p:nvSpPr>
        <p:spPr>
          <a:xfrm>
            <a:off x="7573925" y="1631899"/>
            <a:ext cx="1479300" cy="385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GPT-4o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5c10c2a247_0_157"/>
          <p:cNvSpPr txBox="1"/>
          <p:nvPr/>
        </p:nvSpPr>
        <p:spPr>
          <a:xfrm>
            <a:off x="3910550" y="3683625"/>
            <a:ext cx="1948200" cy="27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~175 000 M de parámetros mejoró el razonamiento y la cobertura de información.</a:t>
            </a:r>
            <a:b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alucinaciones bajaron notablemente en preguntas generales (encuestas de benchmark muestran ~20–30 % de respuestas incorrectas en conocimiento factual), pero en dominios muy puntuales seguía fallando.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5c10c2a247_0_157"/>
          <p:cNvSpPr txBox="1"/>
          <p:nvPr/>
        </p:nvSpPr>
        <p:spPr>
          <a:xfrm>
            <a:off x="5783950" y="3917450"/>
            <a:ext cx="147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Multimodal y más razonamiento; por debajo del 10 % en condiciones óptimas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5c10c2a247_0_157"/>
          <p:cNvSpPr txBox="1"/>
          <p:nvPr/>
        </p:nvSpPr>
        <p:spPr>
          <a:xfrm>
            <a:off x="7573925" y="3892750"/>
            <a:ext cx="1948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Similar a GPT-4, pero con ajustes de fine-tuning y mayor robustez en contexto largo.</a:t>
            </a:r>
            <a:b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Alucinaciones rondan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5 %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benchmarks de conocimiento general y bajan a ~1–2 % en diálogo guiado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35c10c2a247_0_157"/>
          <p:cNvSpPr txBox="1"/>
          <p:nvPr/>
        </p:nvSpPr>
        <p:spPr>
          <a:xfrm>
            <a:off x="9832800" y="2691325"/>
            <a:ext cx="20259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Radford, A., Narasimhan, K., Salimans, T., &amp; Sutskever, I. (2018)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adford, A., Wu, J., Child, R., Luan, D., Amodei, D., &amp; Sutskever, I. (2019)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Brown, T. B., Mann, B., Ryder, N., Subbiah, M., Kaplan, J., Dhariwal, P.&amp; Amodei, D. (2020).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OpenAI. (2022). </a:t>
            </a:r>
            <a:r>
              <a:rPr lang="en-US" sz="1000" i="1">
                <a:solidFill>
                  <a:schemeClr val="dk1"/>
                </a:solidFill>
              </a:rPr>
              <a:t>ChatGPT: Optimizing Language Models for Dialogue</a:t>
            </a:r>
            <a:r>
              <a:rPr lang="en-US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OpenAI. (2023). </a:t>
            </a:r>
            <a:r>
              <a:rPr lang="en-US" sz="1000" i="1">
                <a:solidFill>
                  <a:schemeClr val="dk1"/>
                </a:solidFill>
              </a:rPr>
              <a:t>GPT-4 Technical Report</a:t>
            </a:r>
            <a:r>
              <a:rPr lang="en-US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OpenAI. (2024). </a:t>
            </a:r>
            <a:r>
              <a:rPr lang="en-US" sz="1000" i="1">
                <a:solidFill>
                  <a:schemeClr val="dk1"/>
                </a:solidFill>
              </a:rPr>
              <a:t>Introducing GPT-4o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c1b575e45_0_0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Impacto de la IA en la práctica médica  </a:t>
            </a:r>
            <a:endParaRPr/>
          </a:p>
        </p:txBody>
      </p:sp>
      <p:sp>
        <p:nvSpPr>
          <p:cNvPr id="193" name="Google Shape;193;g35c1b575e45_0_0"/>
          <p:cNvSpPr txBox="1"/>
          <p:nvPr/>
        </p:nvSpPr>
        <p:spPr>
          <a:xfrm>
            <a:off x="559975" y="1256425"/>
            <a:ext cx="6618300" cy="8772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Diseño multicéntrico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Se usaron dos grandes cohortes, una del Reino Unido (n = 25.856 mujeres, tamizaje cada 3 años) y otra de EE. UU. (n = 3.097, tamizaje anual o bienal).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g35c1b575e45_0_0" title="_- visual selection (10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975" y="2247850"/>
            <a:ext cx="6618301" cy="3981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5c1b575e45_0_0"/>
          <p:cNvSpPr txBox="1"/>
          <p:nvPr/>
        </p:nvSpPr>
        <p:spPr>
          <a:xfrm>
            <a:off x="7521800" y="1256425"/>
            <a:ext cx="2656200" cy="1094100"/>
          </a:xfrm>
          <a:prstGeom prst="rect">
            <a:avLst/>
          </a:prstGeom>
          <a:solidFill>
            <a:srgbClr val="FF5E63"/>
          </a:solidFill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 entrenó el modelo solo con datos del Reino Unido y, aun así, mejoró sensibilidad (+8,1 %) y especificidad (+3,5 %) al evaluarlo en EE. UU., lo que sugiere robustez frente a distintos protocolos y poblaciones.</a:t>
            </a: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g35c1b575e45_0_0"/>
          <p:cNvPicPr preferRelativeResize="0"/>
          <p:nvPr/>
        </p:nvPicPr>
        <p:blipFill rotWithShape="1">
          <a:blip r:embed="rId4">
            <a:alphaModFix/>
          </a:blip>
          <a:srcRect r="47783"/>
          <a:stretch/>
        </p:blipFill>
        <p:spPr>
          <a:xfrm>
            <a:off x="7445450" y="2689150"/>
            <a:ext cx="2948224" cy="21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5c1b575e45_0_0"/>
          <p:cNvSpPr txBox="1"/>
          <p:nvPr/>
        </p:nvSpPr>
        <p:spPr>
          <a:xfrm>
            <a:off x="7636300" y="51653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McKinney SM, et al Nature. 2020 Jan 2;577(7788):89–94.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c1b575e45_0_16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Impacto de la IA en la práctica médica  </a:t>
            </a:r>
            <a:endParaRPr/>
          </a:p>
        </p:txBody>
      </p:sp>
      <p:graphicFrame>
        <p:nvGraphicFramePr>
          <p:cNvPr id="203" name="Google Shape;203;g35c1b575e45_0_16"/>
          <p:cNvGraphicFramePr/>
          <p:nvPr/>
        </p:nvGraphicFramePr>
        <p:xfrm>
          <a:off x="411638" y="1854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{4C62E9FA-33EA-4E62-B655-98A63D7EA743}</a:tableStyleId>
              </a:tblPr>
              <a:tblGrid>
                <a:gridCol w="132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</a:rPr>
                        <a:t>Campo médico</a:t>
                      </a: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5E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</a:rPr>
                        <a:t>Efectividad de la IA</a:t>
                      </a: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5E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</a:rPr>
                        <a:t>Efectividad de los médicos</a:t>
                      </a: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5E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</a:rPr>
                        <a:t>Citación</a:t>
                      </a: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FF5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Diagnóstico de enfermedades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Alta precisión en diagnósticos basados en imágenes (p. ej., mamografías, radiografías de tórax).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Precisión superior en diagnósticos complejos y matizados, como neurología y endocrinología.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(Takita et al., 2024) (McKinney et al., 2019) (Becker et al., 2022)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Tratamiento personalizado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Sobresale en optimizar dosificaciones de fármacos y planes de tratamiento basados en datos del paciente.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Mejor para traducir conocimientos estadísticos en planes centrados en el paciente, considerando valores individuales.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(Lee et al., 2021) (Srikannan, 2024)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Cirugía asistida por robot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Mejora la precisión y reduce el error humano en tareas repetitivas y de alta precisión.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Esencial para la toma de decisiones matizadas y la adaptabilidad en tiempo real en cirugías complejas.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(Hamam, 2024) (Popa et al., 2024) (Mehta, n.d.)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5c1b575e45_0_186"/>
          <p:cNvPicPr preferRelativeResize="0"/>
          <p:nvPr/>
        </p:nvPicPr>
        <p:blipFill rotWithShape="1">
          <a:blip r:embed="rId3">
            <a:alphaModFix/>
          </a:blip>
          <a:srcRect t="11016"/>
          <a:stretch/>
        </p:blipFill>
        <p:spPr>
          <a:xfrm>
            <a:off x="2829825" y="1188975"/>
            <a:ext cx="4683075" cy="17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5c1b575e45_0_186"/>
          <p:cNvPicPr preferRelativeResize="0"/>
          <p:nvPr/>
        </p:nvPicPr>
        <p:blipFill rotWithShape="1">
          <a:blip r:embed="rId4">
            <a:alphaModFix/>
          </a:blip>
          <a:srcRect t="3484"/>
          <a:stretch/>
        </p:blipFill>
        <p:spPr>
          <a:xfrm>
            <a:off x="70975" y="3513500"/>
            <a:ext cx="5038075" cy="17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5c1b575e45_0_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6825" y="3494713"/>
            <a:ext cx="5038075" cy="181341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5c1b575e45_0_186"/>
          <p:cNvSpPr txBox="1">
            <a:spLocks noGrp="1"/>
          </p:cNvSpPr>
          <p:nvPr>
            <p:ph type="title"/>
          </p:nvPr>
        </p:nvSpPr>
        <p:spPr>
          <a:xfrm>
            <a:off x="70975" y="127950"/>
            <a:ext cx="90417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Comparación médico vs. LLM</a:t>
            </a:r>
            <a:endParaRPr/>
          </a:p>
        </p:txBody>
      </p:sp>
      <p:sp>
        <p:nvSpPr>
          <p:cNvPr id="212" name="Google Shape;212;g35c1b575e45_0_186"/>
          <p:cNvSpPr txBox="1"/>
          <p:nvPr/>
        </p:nvSpPr>
        <p:spPr>
          <a:xfrm>
            <a:off x="70975" y="5579225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Goh E,et al JAMA Netw Open. 2024 Oct 1;7(10):e2440969</a:t>
            </a:r>
            <a:r>
              <a:rPr lang="en-US" sz="1200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endParaRPr sz="1200" b="0" i="0" u="none" strike="noStrike" cap="none">
              <a:solidFill>
                <a:srgbClr val="005EA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c1b575e45_0_41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Impacto de la IA en la práctica médica  </a:t>
            </a:r>
            <a:endParaRPr/>
          </a:p>
        </p:txBody>
      </p:sp>
      <p:sp>
        <p:nvSpPr>
          <p:cNvPr id="218" name="Google Shape;218;g35c1b575e45_0_41"/>
          <p:cNvSpPr txBox="1"/>
          <p:nvPr/>
        </p:nvSpPr>
        <p:spPr>
          <a:xfrm>
            <a:off x="0" y="56619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Ayers JW, JAMA Intern Med. 2023 Jun 1;183(6):589-596</a:t>
            </a:r>
            <a:r>
              <a:rPr lang="en-US" sz="1200" b="0" i="0" u="none" strike="noStrike" cap="none">
                <a:solidFill>
                  <a:srgbClr val="1B1B1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35c1b575e45_0_41" title="output (74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0746" y="3241025"/>
            <a:ext cx="3805001" cy="23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5c1b575e45_0_41" title="output (7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241030"/>
            <a:ext cx="3805001" cy="236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5c1b575e45_0_41" title="output (73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7401" y="3205062"/>
            <a:ext cx="3920945" cy="2432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5c1b575e45_0_41"/>
          <p:cNvSpPr txBox="1"/>
          <p:nvPr/>
        </p:nvSpPr>
        <p:spPr>
          <a:xfrm>
            <a:off x="1196000" y="1157825"/>
            <a:ext cx="8590500" cy="646500"/>
          </a:xfrm>
          <a:prstGeom prst="rect">
            <a:avLst/>
          </a:prstGeom>
          <a:solidFill>
            <a:srgbClr val="FF5E6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Evaluar la capacidad de un asistente chatbot de IA (ChatGPT), lanzado en noviembre de 2022, para ofrecer respuestas de calidad y empáticas a las preguntas de los pacientes.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g35c1b575e45_0_41"/>
          <p:cNvPicPr preferRelativeResize="0"/>
          <p:nvPr/>
        </p:nvPicPr>
        <p:blipFill rotWithShape="1">
          <a:blip r:embed="rId6">
            <a:alphaModFix/>
          </a:blip>
          <a:srcRect l="34200" t="7381"/>
          <a:stretch/>
        </p:blipFill>
        <p:spPr>
          <a:xfrm>
            <a:off x="470899" y="1157825"/>
            <a:ext cx="756950" cy="65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g35c1b575e45_0_41"/>
          <p:cNvSpPr txBox="1"/>
          <p:nvPr/>
        </p:nvSpPr>
        <p:spPr>
          <a:xfrm>
            <a:off x="1745325" y="2027525"/>
            <a:ext cx="7430700" cy="7380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evaluadores prefirieron las respuestas del chatbot sobre las de los médicos en un 78,6 % (IC del 95 %: 75,0 %–81,8 %) de las 585 evaluaciones.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g35c1b575e45_0_41"/>
          <p:cNvCxnSpPr>
            <a:stCxn id="223" idx="2"/>
            <a:endCxn id="224" idx="1"/>
          </p:cNvCxnSpPr>
          <p:nvPr/>
        </p:nvCxnSpPr>
        <p:spPr>
          <a:xfrm rot="-5400000" flipH="1">
            <a:off x="1004774" y="1655825"/>
            <a:ext cx="585300" cy="8961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g35c1b575e45_0_83"/>
          <p:cNvGrpSpPr/>
          <p:nvPr/>
        </p:nvGrpSpPr>
        <p:grpSpPr>
          <a:xfrm>
            <a:off x="225925" y="1850025"/>
            <a:ext cx="6885100" cy="4114750"/>
            <a:chOff x="211200" y="1111300"/>
            <a:chExt cx="6885100" cy="4114750"/>
          </a:xfrm>
        </p:grpSpPr>
        <p:pic>
          <p:nvPicPr>
            <p:cNvPr id="231" name="Google Shape;231;g35c1b575e45_0_83" title="ChatGPT Image 18 may 2025, 01_01_45 p.m.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200" y="1148038"/>
              <a:ext cx="959124" cy="959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g35c1b575e45_0_83"/>
            <p:cNvSpPr/>
            <p:nvPr/>
          </p:nvSpPr>
          <p:spPr>
            <a:xfrm>
              <a:off x="1170325" y="1111300"/>
              <a:ext cx="3168300" cy="1032600"/>
            </a:xfrm>
            <a:prstGeom prst="roundRect">
              <a:avLst>
                <a:gd name="adj" fmla="val 16667"/>
              </a:avLst>
            </a:prstGeom>
            <a:solidFill>
              <a:srgbClr val="FF5E6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Privacidad de datos</a:t>
              </a:r>
              <a:endPara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" name="Google Shape;233;g35c1b575e45_0_83" title="ChatGPT Image 18 may 2025, 01_05_59 p.m.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89348" y="2497400"/>
              <a:ext cx="1438652" cy="959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g35c1b575e45_0_83"/>
            <p:cNvSpPr/>
            <p:nvPr/>
          </p:nvSpPr>
          <p:spPr>
            <a:xfrm>
              <a:off x="3928000" y="2460650"/>
              <a:ext cx="3168300" cy="1032600"/>
            </a:xfrm>
            <a:prstGeom prst="roundRect">
              <a:avLst>
                <a:gd name="adj" fmla="val 16667"/>
              </a:avLst>
            </a:prstGeom>
            <a:solidFill>
              <a:srgbClr val="FF5E6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Reproducción de sesgos</a:t>
              </a:r>
              <a:endPara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5" name="Google Shape;235;g35c1b575e45_0_83" title="ChatGPT Image 18 may 2025, 01_07_57 p.m.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1200" y="4193450"/>
              <a:ext cx="1548899" cy="1032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g35c1b575e45_0_83"/>
            <p:cNvSpPr/>
            <p:nvPr/>
          </p:nvSpPr>
          <p:spPr>
            <a:xfrm>
              <a:off x="1760100" y="4193450"/>
              <a:ext cx="3168300" cy="1032600"/>
            </a:xfrm>
            <a:prstGeom prst="roundRect">
              <a:avLst>
                <a:gd name="adj" fmla="val 16667"/>
              </a:avLst>
            </a:prstGeom>
            <a:solidFill>
              <a:srgbClr val="FF5E6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Transparencia de procesos</a:t>
              </a:r>
              <a:endPara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g35c1b575e45_0_83"/>
          <p:cNvSpPr txBox="1"/>
          <p:nvPr/>
        </p:nvSpPr>
        <p:spPr>
          <a:xfrm>
            <a:off x="7919850" y="1850025"/>
            <a:ext cx="3168300" cy="35709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integrar IA en salud con responsabilidad, necesitamos marcos éticos dinámicos, co-creados por expertos en ética, desarrolladores de IA y profesionales sanitarios.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5c1b575e45_0_83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Riesgos de la utilización de IA en el cuidado de la salud  </a:t>
            </a:r>
            <a:endParaRPr/>
          </a:p>
        </p:txBody>
      </p:sp>
      <p:sp>
        <p:nvSpPr>
          <p:cNvPr id="239" name="Google Shape;239;g35c1b575e45_0_83"/>
          <p:cNvSpPr/>
          <p:nvPr/>
        </p:nvSpPr>
        <p:spPr>
          <a:xfrm>
            <a:off x="7406225" y="3500550"/>
            <a:ext cx="413100" cy="47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35c1b575e45_0_83"/>
          <p:cNvSpPr txBox="1"/>
          <p:nvPr/>
        </p:nvSpPr>
        <p:spPr>
          <a:xfrm>
            <a:off x="5013000" y="542092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Abujaber, A. A., &amp; Nashwan, A. J. (2024). Journal of Methodology, 14(3)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Galiana, et al(2024). Revista Clinica Espanola.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Sokolchik, V., &amp; Razuvanov, A. I. (2024). H</a:t>
            </a:r>
            <a:endParaRPr sz="1200" b="0" i="0" u="none" strike="noStrike" cap="none">
              <a:solidFill>
                <a:srgbClr val="50505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c1b575e45_0_62"/>
          <p:cNvSpPr txBox="1"/>
          <p:nvPr/>
        </p:nvSpPr>
        <p:spPr>
          <a:xfrm>
            <a:off x="494150" y="4586825"/>
            <a:ext cx="6309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Declaración de Ginebra para IA Responsable</a:t>
            </a:r>
            <a:b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Aún no cuenta con una fecha de lanzamiento oficial única, ya que se firmó como parte de un consorcio académico-industrial en distintos encuentros de 2024 (p. ej. en el AI for Good Summit en Ginebra). Si precisás una fecha concreta, podemos profundizar en cada coalición participante.</a:t>
            </a:r>
            <a:b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5c1b575e45_0_62"/>
          <p:cNvSpPr txBox="1"/>
          <p:nvPr/>
        </p:nvSpPr>
        <p:spPr>
          <a:xfrm>
            <a:off x="494150" y="403400"/>
            <a:ext cx="50145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OMS – “Ethics and Governance of AI for Health”</a:t>
            </a:r>
            <a:b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Publicado por la Organización Mundial de la Salud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 de junio de 2021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Organización Mundial de la Salud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35c1b575e45_0_62"/>
          <p:cNvSpPr txBox="1"/>
          <p:nvPr/>
        </p:nvSpPr>
        <p:spPr>
          <a:xfrm>
            <a:off x="494150" y="1204725"/>
            <a:ext cx="50145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UE – Ley de Inteligencia Artificial (AI Act)</a:t>
            </a:r>
            <a:b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Adoptada formalmente por el Consejo Europeo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 de mayo de 2024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artificialintelligenceact.eu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Publicada en el Diario Oficial de la UE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de julio de 2024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artificialintelligenceact.eu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Entrada en vigor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de agosto de 2024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artificialintelligenceact.eu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5c1b575e45_0_62"/>
          <p:cNvSpPr txBox="1"/>
          <p:nvPr/>
        </p:nvSpPr>
        <p:spPr>
          <a:xfrm>
            <a:off x="494150" y="2699225"/>
            <a:ext cx="50145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FDA (EE. UU.) – AI/ML Action Plan</a:t>
            </a:r>
            <a:b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Anunciado por la Food and Drug Administration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de enero de 2021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U.S. Food and Drug Administration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5c1b575e45_0_62"/>
          <p:cNvSpPr txBox="1"/>
          <p:nvPr/>
        </p:nvSpPr>
        <p:spPr>
          <a:xfrm>
            <a:off x="494150" y="3643025"/>
            <a:ext cx="50145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 – “Principles for AI Development, Deployment &amp; Use”</a:t>
            </a:r>
            <a:b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Publicada por la American Medical Association el </a:t>
            </a: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 de noviembre de 2023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American Medical Association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g35c1b575e45_0_62"/>
          <p:cNvCxnSpPr/>
          <p:nvPr/>
        </p:nvCxnSpPr>
        <p:spPr>
          <a:xfrm>
            <a:off x="8099400" y="182175"/>
            <a:ext cx="59100" cy="5751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1" name="Google Shape;251;g35c1b575e45_0_62"/>
          <p:cNvSpPr/>
          <p:nvPr/>
        </p:nvSpPr>
        <p:spPr>
          <a:xfrm>
            <a:off x="7988850" y="609875"/>
            <a:ext cx="280200" cy="265500"/>
          </a:xfrm>
          <a:prstGeom prst="ellipse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35c1b575e45_0_62"/>
          <p:cNvSpPr/>
          <p:nvPr/>
        </p:nvSpPr>
        <p:spPr>
          <a:xfrm>
            <a:off x="7988850" y="1347200"/>
            <a:ext cx="280200" cy="265500"/>
          </a:xfrm>
          <a:prstGeom prst="ellipse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5c1b575e45_0_62"/>
          <p:cNvSpPr/>
          <p:nvPr/>
        </p:nvSpPr>
        <p:spPr>
          <a:xfrm>
            <a:off x="7988850" y="2763150"/>
            <a:ext cx="280200" cy="265500"/>
          </a:xfrm>
          <a:prstGeom prst="ellipse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35c1b575e45_0_62"/>
          <p:cNvSpPr/>
          <p:nvPr/>
        </p:nvSpPr>
        <p:spPr>
          <a:xfrm>
            <a:off x="7988850" y="3770950"/>
            <a:ext cx="280200" cy="265500"/>
          </a:xfrm>
          <a:prstGeom prst="ellipse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5c1b575e45_0_62"/>
          <p:cNvSpPr/>
          <p:nvPr/>
        </p:nvSpPr>
        <p:spPr>
          <a:xfrm>
            <a:off x="7988850" y="4778750"/>
            <a:ext cx="280200" cy="265500"/>
          </a:xfrm>
          <a:prstGeom prst="ellipse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35c1b575e45_0_62"/>
          <p:cNvSpPr txBox="1"/>
          <p:nvPr/>
        </p:nvSpPr>
        <p:spPr>
          <a:xfrm>
            <a:off x="8600875" y="3643025"/>
            <a:ext cx="3259500" cy="19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U.S. Food and Drug Administration. Artificial Intelligence/Machine Learning (AI/ML)–Based Software as a Medical Device Action Plan. Silver Spring, MD: FDA; 2021 Jan 12. Disponible en: </a:t>
            </a:r>
            <a:r>
              <a:rPr lang="en-US" sz="7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https://www.fda.gov/media/145022/download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World Health Organization. Ethics &amp; governance of artificial intelligence for health. Ginebra: OMS; 2021 Jun 28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American Medical Association. AMA Principles for AI Development, Deployment &amp; Use. Chicago, IL: AMA; 2023 Nov 28.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Geneva Declaration for Responsible Artificial Intelligence. AI for Good Summit; 2024 Jun; Ginebra, Suiza.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Regulation (EU) 2024/350 of the European Parliament and of the Council of 21 May 2024 on artificial intelligence and amending certain union legislative acts. Official Journal of the European Union. L ___; 12 Jul 2024.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c1b575e45_0_74"/>
          <p:cNvSpPr txBox="1"/>
          <p:nvPr/>
        </p:nvSpPr>
        <p:spPr>
          <a:xfrm>
            <a:off x="0" y="5766625"/>
            <a:ext cx="361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OpenAI. OpenAI Cookbook: Prompt Engineering Guide [Internet]. GitHub; 2023 [cited 2025 May 18]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5c1b575e45_0_74"/>
          <p:cNvSpPr/>
          <p:nvPr/>
        </p:nvSpPr>
        <p:spPr>
          <a:xfrm>
            <a:off x="179525" y="1760250"/>
            <a:ext cx="11946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Específico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5c1b575e45_0_74"/>
          <p:cNvSpPr/>
          <p:nvPr/>
        </p:nvSpPr>
        <p:spPr>
          <a:xfrm>
            <a:off x="1762500" y="1760250"/>
            <a:ext cx="11946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35c1b575e45_0_74"/>
          <p:cNvSpPr/>
          <p:nvPr/>
        </p:nvSpPr>
        <p:spPr>
          <a:xfrm>
            <a:off x="3345475" y="1760250"/>
            <a:ext cx="11946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Tono y estilo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5c1b575e45_0_74"/>
          <p:cNvSpPr/>
          <p:nvPr/>
        </p:nvSpPr>
        <p:spPr>
          <a:xfrm>
            <a:off x="4928450" y="1760250"/>
            <a:ext cx="11946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Estructura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5c1b575e45_0_74"/>
          <p:cNvSpPr/>
          <p:nvPr/>
        </p:nvSpPr>
        <p:spPr>
          <a:xfrm>
            <a:off x="6511425" y="1760250"/>
            <a:ext cx="16911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Marcar lo que no quiero.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5c1b575e45_0_74"/>
          <p:cNvSpPr/>
          <p:nvPr/>
        </p:nvSpPr>
        <p:spPr>
          <a:xfrm>
            <a:off x="9942925" y="1760250"/>
            <a:ext cx="14160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Itera y refina.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35c1b575e45_0_74"/>
          <p:cNvSpPr/>
          <p:nvPr/>
        </p:nvSpPr>
        <p:spPr>
          <a:xfrm>
            <a:off x="8364725" y="1760250"/>
            <a:ext cx="1416000" cy="619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Variaciones 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35c1b575e45_0_74"/>
          <p:cNvSpPr txBox="1">
            <a:spLocks noGrp="1"/>
          </p:cNvSpPr>
          <p:nvPr>
            <p:ph type="title"/>
          </p:nvPr>
        </p:nvSpPr>
        <p:spPr>
          <a:xfrm>
            <a:off x="120528" y="330075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Prompting </a:t>
            </a:r>
            <a:endParaRPr/>
          </a:p>
        </p:txBody>
      </p:sp>
      <p:sp>
        <p:nvSpPr>
          <p:cNvPr id="270" name="Google Shape;270;g35c1b575e45_0_74"/>
          <p:cNvSpPr txBox="1"/>
          <p:nvPr/>
        </p:nvSpPr>
        <p:spPr>
          <a:xfrm>
            <a:off x="208925" y="2379750"/>
            <a:ext cx="1165200" cy="3387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Resumime en 3 viñetas los criterios de clasificación de la artritis reumatoidea según ACR/EULAR 2010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35c1b575e45_0_74"/>
          <p:cNvSpPr txBox="1"/>
          <p:nvPr/>
        </p:nvSpPr>
        <p:spPr>
          <a:xfrm>
            <a:off x="1777200" y="2379750"/>
            <a:ext cx="1165200" cy="3387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¿Para quién es? (“para un congreso de reumatología”)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¿Con qué detalle? (“nivel de experto, incluyendo referencias”)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¿Formato? (“tabla, bullet-points, infografía, código SQL…”)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5c1b575e45_0_74"/>
          <p:cNvSpPr txBox="1"/>
          <p:nvPr/>
        </p:nvSpPr>
        <p:spPr>
          <a:xfrm>
            <a:off x="3345475" y="2379750"/>
            <a:ext cx="1165200" cy="3387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Profesional, coloquial, académico, amigable, en castellano rioplatense…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“Usá un tono coloquial con acento argentino y términos médicos precisos”.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5c1b575e45_0_74"/>
          <p:cNvSpPr txBox="1"/>
          <p:nvPr/>
        </p:nvSpPr>
        <p:spPr>
          <a:xfrm>
            <a:off x="4943150" y="2379750"/>
            <a:ext cx="1165200" cy="3387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“Quiero: 1) introducción breve,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2) Desarrollo en tres apartados,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3) Conclusión con recomendaciones”.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5c1b575e45_0_74"/>
          <p:cNvSpPr txBox="1"/>
          <p:nvPr/>
        </p:nvSpPr>
        <p:spPr>
          <a:xfrm>
            <a:off x="6540825" y="2379750"/>
            <a:ext cx="1661700" cy="3387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“Sin palabras rebuscadas.”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“No incluyas citas completas, solo el título y autor”.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5c1b575e45_0_74"/>
          <p:cNvSpPr txBox="1"/>
          <p:nvPr/>
        </p:nvSpPr>
        <p:spPr>
          <a:xfrm>
            <a:off x="8364725" y="2379750"/>
            <a:ext cx="1416000" cy="3387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“Dame dos versiones: una breve y otra detallada.”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"Muéstrame el mismo resultado en formato tabla y en párrafos".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5c1b575e45_0_74"/>
          <p:cNvSpPr txBox="1"/>
          <p:nvPr/>
        </p:nvSpPr>
        <p:spPr>
          <a:xfrm>
            <a:off x="9942925" y="2379750"/>
            <a:ext cx="1416000" cy="32889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Lanza tu prompt inicial.</a:t>
            </a: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Evaluá la respuesta: ¿Falta algo? ¿Qué puedes aclarar?</a:t>
            </a: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Vuelve a pedir “más detalle en tal sección” o “simplifícalo” según necesites.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c1b575e45_0_77"/>
          <p:cNvSpPr txBox="1"/>
          <p:nvPr/>
        </p:nvSpPr>
        <p:spPr>
          <a:xfrm>
            <a:off x="0" y="0"/>
            <a:ext cx="11049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1. **Especificidad**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Objetivo: Evaluar eficacia clínica, seguridad y calidad de vida en pacientes con artritis psoriásica bajo secukinumab.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Población: adultos de 18–65 años, con diagnóstico confirmado según CASPAR, sin tratamiento previo con biológicos.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2. **Contextualización**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Audiencia: reumatólogos que presentarán los resultados en el Congreso Argentino de Reumatología 2025.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Nivel de detalle: nivel experto, incluyendo referencias bibliográficas recientes (últimos 5 años).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Formato de salida: esquema estructurado en secciones (introducción, metodología, resultados esperados, discusión, conclusiones).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5c1b575e45_0_77"/>
          <p:cNvSpPr/>
          <p:nvPr/>
        </p:nvSpPr>
        <p:spPr>
          <a:xfrm>
            <a:off x="406650" y="2701175"/>
            <a:ext cx="9341100" cy="3396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3. **Tono y estilo*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Lenguaje médico técnico de alto nivel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highlight>
                <a:srgbClr val="FF5E63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4. **Estructura**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1. Título del estudio y resumen ejecutivo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2. Introducción y justificación (por qué secukinumab en PsA)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3. Diseño del estudio (tipo, randomización, cegamiento)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4. Población y criterios de inclusión/exclusión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5. Intervención y esquema de dosificación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6. Variables primarias y secundarias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7. Análisis estadístico planificado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8. Cronograma y procedimientos de monitoreo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9. Consideraciones éticas y consentimientos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10. Bibliografía clave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5c1b575e45_0_77"/>
          <p:cNvSpPr txBox="1"/>
          <p:nvPr/>
        </p:nvSpPr>
        <p:spPr>
          <a:xfrm>
            <a:off x="2798425" y="6412775"/>
            <a:ext cx="19374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opinion del orador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c1b575e45_0_80"/>
          <p:cNvSpPr txBox="1"/>
          <p:nvPr/>
        </p:nvSpPr>
        <p:spPr>
          <a:xfrm>
            <a:off x="433150" y="360975"/>
            <a:ext cx="9285900" cy="2555100"/>
          </a:xfrm>
          <a:prstGeom prst="rect">
            <a:avLst/>
          </a:prstGeom>
          <a:solidFill>
            <a:srgbClr val="FF5E6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5. **Solicitar variaciones**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- Dame **dos versiones** del protocolo: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a) **Versión breve** (1 página) para comité de ética.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b) **Versión detallada** (5–7 páginas) para publicación en revista.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6. **Lo que NO incluyas**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- No uses acrónimos sin definirlos.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- Nada de párrafos excesivamente largos: máximo 5 líneas por apartado.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highlight>
                  <a:srgbClr val="FF5E63"/>
                </a:highlight>
                <a:latin typeface="Arial"/>
                <a:ea typeface="Arial"/>
                <a:cs typeface="Arial"/>
                <a:sym typeface="Arial"/>
              </a:rPr>
              <a:t>7. **Iteración y refinamiento**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- Si te falta algún dato o querés aclarar algo, preguntame antes de completar cada sección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5c1b575e45_0_80"/>
          <p:cNvSpPr/>
          <p:nvPr/>
        </p:nvSpPr>
        <p:spPr>
          <a:xfrm>
            <a:off x="839800" y="3109250"/>
            <a:ext cx="2916600" cy="808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Renombrar conversaciones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5c1b575e45_0_80"/>
          <p:cNvSpPr/>
          <p:nvPr/>
        </p:nvSpPr>
        <p:spPr>
          <a:xfrm>
            <a:off x="6802450" y="3109250"/>
            <a:ext cx="2916600" cy="808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Identidad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5c1b575e45_0_80"/>
          <p:cNvSpPr/>
          <p:nvPr/>
        </p:nvSpPr>
        <p:spPr>
          <a:xfrm>
            <a:off x="839800" y="4226400"/>
            <a:ext cx="2916600" cy="808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si creamos un proyecto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5c1b575e45_0_80"/>
          <p:cNvSpPr/>
          <p:nvPr/>
        </p:nvSpPr>
        <p:spPr>
          <a:xfrm>
            <a:off x="6802450" y="4226400"/>
            <a:ext cx="2916600" cy="808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Sistema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5c1b575e45_0_80"/>
          <p:cNvSpPr/>
          <p:nvPr/>
        </p:nvSpPr>
        <p:spPr>
          <a:xfrm>
            <a:off x="839800" y="5343550"/>
            <a:ext cx="2916600" cy="808500"/>
          </a:xfrm>
          <a:prstGeom prst="roundRect">
            <a:avLst>
              <a:gd name="adj" fmla="val 16667"/>
            </a:avLst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Si le damos instrucciones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5c1b575e45_0_80"/>
          <p:cNvSpPr/>
          <p:nvPr/>
        </p:nvSpPr>
        <p:spPr>
          <a:xfrm>
            <a:off x="6802450" y="5343550"/>
            <a:ext cx="2916600" cy="808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      Sistema entrenado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5c1b575e45_0_80"/>
          <p:cNvSpPr/>
          <p:nvPr/>
        </p:nvSpPr>
        <p:spPr>
          <a:xfrm>
            <a:off x="4578825" y="3248550"/>
            <a:ext cx="1155000" cy="36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5c1b575e45_0_80"/>
          <p:cNvSpPr/>
          <p:nvPr/>
        </p:nvSpPr>
        <p:spPr>
          <a:xfrm>
            <a:off x="4578825" y="5567350"/>
            <a:ext cx="1155000" cy="36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35c1b575e45_0_80"/>
          <p:cNvSpPr/>
          <p:nvPr/>
        </p:nvSpPr>
        <p:spPr>
          <a:xfrm>
            <a:off x="4578825" y="4450200"/>
            <a:ext cx="1155000" cy="36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5c1b575e45_0_80"/>
          <p:cNvSpPr txBox="1"/>
          <p:nvPr/>
        </p:nvSpPr>
        <p:spPr>
          <a:xfrm>
            <a:off x="2641425" y="6345225"/>
            <a:ext cx="19374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opinion del orador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35c10c2a247_0_2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0800" y="1733725"/>
            <a:ext cx="5769550" cy="32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35c10c2a247_0_219"/>
          <p:cNvSpPr txBox="1">
            <a:spLocks noGrp="1"/>
          </p:cNvSpPr>
          <p:nvPr>
            <p:ph type="title"/>
          </p:nvPr>
        </p:nvSpPr>
        <p:spPr>
          <a:xfrm>
            <a:off x="66653" y="152150"/>
            <a:ext cx="9439800" cy="1325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sp>
        <p:nvSpPr>
          <p:cNvPr id="96" name="Google Shape;96;g35c10c2a247_0_219"/>
          <p:cNvSpPr txBox="1">
            <a:spLocks noGrp="1"/>
          </p:cNvSpPr>
          <p:nvPr>
            <p:ph type="title"/>
          </p:nvPr>
        </p:nvSpPr>
        <p:spPr>
          <a:xfrm>
            <a:off x="5286751" y="5058200"/>
            <a:ext cx="4937700" cy="1325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¿Adónde vamos? </a:t>
            </a:r>
            <a:endParaRPr/>
          </a:p>
        </p:txBody>
      </p:sp>
      <p:sp>
        <p:nvSpPr>
          <p:cNvPr id="97" name="Google Shape;97;g35c10c2a247_0_219"/>
          <p:cNvSpPr txBox="1"/>
          <p:nvPr/>
        </p:nvSpPr>
        <p:spPr>
          <a:xfrm>
            <a:off x="108200" y="5757625"/>
            <a:ext cx="19374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opinion del orador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"/>
          <p:cNvSpPr txBox="1">
            <a:spLocks noGrp="1"/>
          </p:cNvSpPr>
          <p:nvPr>
            <p:ph type="ctrTitle"/>
          </p:nvPr>
        </p:nvSpPr>
        <p:spPr>
          <a:xfrm>
            <a:off x="3052618" y="3970386"/>
            <a:ext cx="60867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None/>
            </a:pPr>
            <a:r>
              <a:rPr lang="en-US"/>
              <a:t>Muchas gracias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d0527638a_0_10"/>
          <p:cNvSpPr/>
          <p:nvPr/>
        </p:nvSpPr>
        <p:spPr>
          <a:xfrm>
            <a:off x="11287975" y="2549150"/>
            <a:ext cx="432600" cy="18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35d0527638a_0_10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pic>
        <p:nvPicPr>
          <p:cNvPr id="104" name="Google Shape;104;g35d0527638a_0_10" title="output (7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575" y="2907475"/>
            <a:ext cx="11525625" cy="279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5d0527638a_0_10"/>
          <p:cNvSpPr txBox="1"/>
          <p:nvPr/>
        </p:nvSpPr>
        <p:spPr>
          <a:xfrm>
            <a:off x="361575" y="1882375"/>
            <a:ext cx="2900400" cy="10251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Simulaciones del funcionamiento de las neuronas.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35d0527638a_0_10"/>
          <p:cNvSpPr txBox="1"/>
          <p:nvPr/>
        </p:nvSpPr>
        <p:spPr>
          <a:xfrm>
            <a:off x="3450175" y="1882375"/>
            <a:ext cx="2229300" cy="10251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Resolución de problemas médicos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35d0527638a_0_10"/>
          <p:cNvSpPr txBox="1"/>
          <p:nvPr/>
        </p:nvSpPr>
        <p:spPr>
          <a:xfrm>
            <a:off x="5867675" y="1882375"/>
            <a:ext cx="2321700" cy="10251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Predicción diagnóstica y pronóstico a nivel individual.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5d0527638a_0_10"/>
          <p:cNvSpPr txBox="1"/>
          <p:nvPr/>
        </p:nvSpPr>
        <p:spPr>
          <a:xfrm>
            <a:off x="8288525" y="1882375"/>
            <a:ext cx="1329600" cy="10251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Diagnóstico por imágenes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5d0527638a_0_10"/>
          <p:cNvSpPr txBox="1"/>
          <p:nvPr/>
        </p:nvSpPr>
        <p:spPr>
          <a:xfrm>
            <a:off x="9717275" y="1882375"/>
            <a:ext cx="2134500" cy="10251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y reconocimiento del lenguaje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35d0527638a_0_10"/>
          <p:cNvSpPr txBox="1"/>
          <p:nvPr/>
        </p:nvSpPr>
        <p:spPr>
          <a:xfrm>
            <a:off x="114500" y="57892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Grossi E. Clin Exp Rheumatol. 2025;43:815–821.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a264aa413_0_76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pic>
        <p:nvPicPr>
          <p:cNvPr id="116" name="Google Shape;116;g35a264aa413_0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25" y="1434550"/>
            <a:ext cx="5109301" cy="32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5a264aa413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7225" y="950775"/>
            <a:ext cx="4143474" cy="459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5a264aa413_0_76"/>
          <p:cNvSpPr txBox="1"/>
          <p:nvPr/>
        </p:nvSpPr>
        <p:spPr>
          <a:xfrm>
            <a:off x="0" y="5812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https://openalex.org/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a264aa413_0_69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pic>
        <p:nvPicPr>
          <p:cNvPr id="124" name="Google Shape;124;g35a264aa413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75" y="1124925"/>
            <a:ext cx="7230351" cy="482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5a264aa413_0_69"/>
          <p:cNvSpPr txBox="1"/>
          <p:nvPr/>
        </p:nvSpPr>
        <p:spPr>
          <a:xfrm>
            <a:off x="8809475" y="52271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https://openalex.org/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c10c2a247_0_213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pic>
        <p:nvPicPr>
          <p:cNvPr id="131" name="Google Shape;131;g35c10c2a247_0_213" title="med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99" y="1192500"/>
            <a:ext cx="6773200" cy="46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5c10c2a247_0_213"/>
          <p:cNvSpPr txBox="1"/>
          <p:nvPr/>
        </p:nvSpPr>
        <p:spPr>
          <a:xfrm>
            <a:off x="0" y="5812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https://openalex.org/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c10c2a247_0_148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Inteligencia artificial </a:t>
            </a:r>
            <a:endParaRPr/>
          </a:p>
        </p:txBody>
      </p:sp>
      <p:pic>
        <p:nvPicPr>
          <p:cNvPr id="138" name="Google Shape;138;g35c10c2a247_0_148" title="ChatGPT Image 17 may 2025, 02_15_26 p.m.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900" y="1176113"/>
            <a:ext cx="6758676" cy="450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5c10c2a247_0_148">
            <a:hlinkClick r:id="rId4"/>
          </p:cNvPr>
          <p:cNvSpPr/>
          <p:nvPr/>
        </p:nvSpPr>
        <p:spPr>
          <a:xfrm>
            <a:off x="8854700" y="2701875"/>
            <a:ext cx="1056000" cy="1068900"/>
          </a:xfrm>
          <a:prstGeom prst="ellipse">
            <a:avLst/>
          </a:prstGeom>
          <a:solidFill>
            <a:srgbClr val="FF5E6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5a264aa41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2744" y="16633"/>
            <a:ext cx="1889255" cy="7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5a264aa413_0_0"/>
          <p:cNvSpPr/>
          <p:nvPr/>
        </p:nvSpPr>
        <p:spPr>
          <a:xfrm>
            <a:off x="0" y="49867"/>
            <a:ext cx="8576100" cy="6675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0" i="0" u="none" strike="noStrike" cap="none">
                <a:solidFill>
                  <a:srgbClr val="FF5E63"/>
                </a:solidFill>
                <a:latin typeface="Archivo"/>
                <a:ea typeface="Archivo"/>
                <a:cs typeface="Archivo"/>
                <a:sym typeface="Archivo"/>
              </a:rPr>
              <a:t>Transformers</a:t>
            </a:r>
            <a:endParaRPr sz="4400" b="0" i="0" u="none" strike="noStrike" cap="none">
              <a:solidFill>
                <a:srgbClr val="FF5E63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46" name="Google Shape;146;g35a264aa413_0_0"/>
          <p:cNvSpPr/>
          <p:nvPr/>
        </p:nvSpPr>
        <p:spPr>
          <a:xfrm>
            <a:off x="2433" y="6386633"/>
            <a:ext cx="11333700" cy="1443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5a264aa413_0_0"/>
          <p:cNvSpPr/>
          <p:nvPr/>
        </p:nvSpPr>
        <p:spPr>
          <a:xfrm>
            <a:off x="251467" y="1760900"/>
            <a:ext cx="1928800" cy="2375300"/>
          </a:xfrm>
          <a:prstGeom prst="flowChartMagneticDisk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5a264aa413_0_0"/>
          <p:cNvSpPr txBox="1"/>
          <p:nvPr/>
        </p:nvSpPr>
        <p:spPr>
          <a:xfrm>
            <a:off x="90733" y="1028633"/>
            <a:ext cx="2814000" cy="392700"/>
          </a:xfrm>
          <a:prstGeom prst="rect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Codificadora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35a264aa413_0_0"/>
          <p:cNvSpPr txBox="1"/>
          <p:nvPr/>
        </p:nvSpPr>
        <p:spPr>
          <a:xfrm>
            <a:off x="3937267" y="1028633"/>
            <a:ext cx="3081900" cy="392700"/>
          </a:xfrm>
          <a:prstGeom prst="rect">
            <a:avLst/>
          </a:prstGeom>
          <a:solidFill>
            <a:srgbClr val="FF5E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Decodificadora</a:t>
            </a:r>
            <a:endParaRPr sz="2400" b="0" i="0" u="none" strike="noStrike" cap="none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5a264aa413_0_0"/>
          <p:cNvSpPr/>
          <p:nvPr/>
        </p:nvSpPr>
        <p:spPr>
          <a:xfrm>
            <a:off x="4138300" y="1760900"/>
            <a:ext cx="1928800" cy="2375300"/>
          </a:xfrm>
          <a:prstGeom prst="flowChartMagneticDisk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5a264aa413_0_0"/>
          <p:cNvSpPr/>
          <p:nvPr/>
        </p:nvSpPr>
        <p:spPr>
          <a:xfrm>
            <a:off x="2904733" y="2698550"/>
            <a:ext cx="607200" cy="500100"/>
          </a:xfrm>
          <a:prstGeom prst="mathPlus">
            <a:avLst>
              <a:gd name="adj1" fmla="val 23520"/>
            </a:avLst>
          </a:prstGeom>
          <a:solidFill>
            <a:srgbClr val="A4C2F4"/>
          </a:solidFill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5a264aa413_0_0"/>
          <p:cNvSpPr txBox="1"/>
          <p:nvPr/>
        </p:nvSpPr>
        <p:spPr>
          <a:xfrm>
            <a:off x="90733" y="4475667"/>
            <a:ext cx="2338800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 las palabras y las convierte en un código matemático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 la computadora puede entender.</a:t>
            </a:r>
            <a:endParaRPr sz="2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5a264aa413_0_0"/>
          <p:cNvSpPr txBox="1"/>
          <p:nvPr/>
        </p:nvSpPr>
        <p:spPr>
          <a:xfrm>
            <a:off x="3933300" y="4563617"/>
            <a:ext cx="2338800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 el código y lo convierte otra vez en palabras que tengan sentido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35a264aa413_0_0"/>
          <p:cNvSpPr txBox="1"/>
          <p:nvPr/>
        </p:nvSpPr>
        <p:spPr>
          <a:xfrm>
            <a:off x="7758800" y="826500"/>
            <a:ext cx="4436100" cy="2786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Días de la semana:</a:t>
            </a:r>
            <a:b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Lunes → Martes → Miércoles → Jueves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Números secuenciales:</a:t>
            </a:r>
            <a:b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Uno → Dos → Tres → Cuatro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Meses del año:</a:t>
            </a:r>
            <a:b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enero → febrero → marzo → abril.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Estaciones del año:</a:t>
            </a:r>
            <a:b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primavera → verano → otoño → invierno.</a:t>
            </a:r>
            <a:endParaRPr sz="11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5a264aa413_0_0"/>
          <p:cNvSpPr txBox="1"/>
          <p:nvPr/>
        </p:nvSpPr>
        <p:spPr>
          <a:xfrm>
            <a:off x="8172200" y="3617900"/>
            <a:ext cx="38571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 una frase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verosímil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indistinguible de la respuesta humana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35a264aa413_0_0"/>
          <p:cNvSpPr/>
          <p:nvPr/>
        </p:nvSpPr>
        <p:spPr>
          <a:xfrm>
            <a:off x="8145600" y="4672667"/>
            <a:ext cx="3910500" cy="615900"/>
          </a:xfrm>
          <a:prstGeom prst="roundRect">
            <a:avLst>
              <a:gd name="adj" fmla="val 16667"/>
            </a:avLst>
          </a:prstGeom>
          <a:solidFill>
            <a:srgbClr val="535353"/>
          </a:solidFill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GPT</a:t>
            </a:r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5a264aa413_0_0"/>
          <p:cNvSpPr txBox="1"/>
          <p:nvPr/>
        </p:nvSpPr>
        <p:spPr>
          <a:xfrm>
            <a:off x="8145600" y="5398233"/>
            <a:ext cx="4046400" cy="9453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neuronal generativa preentrenada basada en transformers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5a264aa413_0_0"/>
          <p:cNvSpPr txBox="1"/>
          <p:nvPr/>
        </p:nvSpPr>
        <p:spPr>
          <a:xfrm>
            <a:off x="90733" y="6053333"/>
            <a:ext cx="73761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Ashish Vaswan, 31st Conference on Neural Information Processing Systems (NIPS 2017), Long Beach, CA, USAi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c10c2a247_0_183"/>
          <p:cNvSpPr txBox="1">
            <a:spLocks noGrp="1"/>
          </p:cNvSpPr>
          <p:nvPr>
            <p:ph type="title"/>
          </p:nvPr>
        </p:nvSpPr>
        <p:spPr>
          <a:xfrm>
            <a:off x="470903" y="108850"/>
            <a:ext cx="943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Alucinación  </a:t>
            </a:r>
            <a:endParaRPr/>
          </a:p>
        </p:txBody>
      </p:sp>
      <p:pic>
        <p:nvPicPr>
          <p:cNvPr id="164" name="Google Shape;164;g35c10c2a247_0_183" title="output (69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825" y="1256150"/>
            <a:ext cx="7700225" cy="459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5c10c2a247_0_183"/>
          <p:cNvSpPr txBox="1"/>
          <p:nvPr/>
        </p:nvSpPr>
        <p:spPr>
          <a:xfrm>
            <a:off x="8018050" y="1963900"/>
            <a:ext cx="2977200" cy="1692300"/>
          </a:xfrm>
          <a:prstGeom prst="rect">
            <a:avLst/>
          </a:prstGeom>
          <a:noFill/>
          <a:ln w="9525" cap="flat" cmpd="sng">
            <a:solidFill>
              <a:srgbClr val="FF5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alucinaciones rondan el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5 %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benchmarks de conocimiento general y bajan a ~1–2 % en diálogo guiado.</a:t>
            </a:r>
            <a:endParaRPr sz="3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35c10c2a247_0_183"/>
          <p:cNvSpPr txBox="1"/>
          <p:nvPr/>
        </p:nvSpPr>
        <p:spPr>
          <a:xfrm>
            <a:off x="8383000" y="4627750"/>
            <a:ext cx="30000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Walters, M. E., &amp; Wilder, B. (2024).. </a:t>
            </a:r>
            <a:r>
              <a:rPr lang="en-US" sz="1100" i="1">
                <a:solidFill>
                  <a:schemeClr val="dk1"/>
                </a:solidFill>
              </a:rPr>
              <a:t>Journal of Medical Internet Research</a:t>
            </a:r>
            <a:r>
              <a:rPr lang="en-US" sz="1100">
                <a:solidFill>
                  <a:schemeClr val="dk1"/>
                </a:solidFill>
              </a:rPr>
              <a:t>, 26, e53164.</a:t>
            </a:r>
            <a:r>
              <a:rPr lang="en-US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ABC News Australia. (2025, March 20). </a:t>
            </a:r>
            <a:endParaRPr sz="110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2119</Words>
  <Application>Microsoft Office PowerPoint</Application>
  <PresentationFormat>Widescreen</PresentationFormat>
  <Paragraphs>192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Archivo</vt:lpstr>
      <vt:lpstr>Archivo Light</vt:lpstr>
      <vt:lpstr>Arial</vt:lpstr>
      <vt:lpstr>Calibri</vt:lpstr>
      <vt:lpstr>Roboto</vt:lpstr>
      <vt:lpstr>Courier New</vt:lpstr>
      <vt:lpstr>Office Theme</vt:lpstr>
      <vt:lpstr>Inteligencia Artificial</vt:lpstr>
      <vt:lpstr>Inteligencia artificial </vt:lpstr>
      <vt:lpstr>Inteligencia artificial </vt:lpstr>
      <vt:lpstr>Inteligencia artificial </vt:lpstr>
      <vt:lpstr>Inteligencia artificial </vt:lpstr>
      <vt:lpstr>Inteligencia artificial </vt:lpstr>
      <vt:lpstr>Inteligencia artificial </vt:lpstr>
      <vt:lpstr>PowerPoint Presentation</vt:lpstr>
      <vt:lpstr>Alucinación  </vt:lpstr>
      <vt:lpstr>Inteligencia artificial </vt:lpstr>
      <vt:lpstr>Impacto de la IA en la práctica médica  </vt:lpstr>
      <vt:lpstr>Impacto de la IA en la práctica médica  </vt:lpstr>
      <vt:lpstr>Comparación médico vs. LLM</vt:lpstr>
      <vt:lpstr>Impacto de la IA en la práctica médica  </vt:lpstr>
      <vt:lpstr>Riesgos de la utilización de IA en el cuidado de la salud  </vt:lpstr>
      <vt:lpstr>PowerPoint Presentation</vt:lpstr>
      <vt:lpstr>Prompting </vt:lpstr>
      <vt:lpstr>PowerPoint Presentation</vt:lpstr>
      <vt:lpstr>PowerPoint Presentation</vt:lpstr>
      <vt:lpstr>Muchas 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Nagel, Mara</cp:lastModifiedBy>
  <cp:revision>1</cp:revision>
  <dcterms:created xsi:type="dcterms:W3CDTF">2025-05-14T18:29:03Z</dcterms:created>
  <dcterms:modified xsi:type="dcterms:W3CDTF">2025-05-29T22:12:11Z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c9bec58-8084-492e-8360-0e1cfe36408c_Enabled">
    <vt:lpwstr>true</vt:lpwstr>
  </property>
  <property fmtid="{D5CDD505-2E9C-101B-9397-08002B2CF9AE}" pid="3" name="MSIP_Label_3c9bec58-8084-492e-8360-0e1cfe36408c_SetDate">
    <vt:lpwstr>2025-05-29T22:11:41Z</vt:lpwstr>
  </property>
  <property fmtid="{D5CDD505-2E9C-101B-9397-08002B2CF9AE}" pid="4" name="MSIP_Label_3c9bec58-8084-492e-8360-0e1cfe36408c_Method">
    <vt:lpwstr>Standard</vt:lpwstr>
  </property>
  <property fmtid="{D5CDD505-2E9C-101B-9397-08002B2CF9AE}" pid="5" name="MSIP_Label_3c9bec58-8084-492e-8360-0e1cfe36408c_Name">
    <vt:lpwstr>Not Protected -Pilot</vt:lpwstr>
  </property>
  <property fmtid="{D5CDD505-2E9C-101B-9397-08002B2CF9AE}" pid="6" name="MSIP_Label_3c9bec58-8084-492e-8360-0e1cfe36408c_SiteId">
    <vt:lpwstr>f35a6974-607f-47d4-82d7-ff31d7dc53a5</vt:lpwstr>
  </property>
  <property fmtid="{D5CDD505-2E9C-101B-9397-08002B2CF9AE}" pid="7" name="MSIP_Label_3c9bec58-8084-492e-8360-0e1cfe36408c_ActionId">
    <vt:lpwstr>87c782c8-f904-46bb-9f1a-9ea4981b7025</vt:lpwstr>
  </property>
  <property fmtid="{D5CDD505-2E9C-101B-9397-08002B2CF9AE}" pid="8" name="MSIP_Label_3c9bec58-8084-492e-8360-0e1cfe36408c_ContentBits">
    <vt:lpwstr>0</vt:lpwstr>
  </property>
  <property fmtid="{D5CDD505-2E9C-101B-9397-08002B2CF9AE}" pid="9" name="MSIP_Label_3c9bec58-8084-492e-8360-0e1cfe36408c_Tag">
    <vt:lpwstr>10, 3, 0, 1</vt:lpwstr>
  </property>
</Properties>
</file>