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Archivo" panose="020B0604020202020204" charset="0"/>
      <p:regular r:id="rId26"/>
      <p:bold r:id="rId27"/>
      <p:italic r:id="rId28"/>
      <p:boldItalic r:id="rId29"/>
    </p:embeddedFont>
    <p:embeddedFont>
      <p:font typeface="Archivo Light" panose="020B0604020202020204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regular r:id="rId34"/>
      <p:bold r:id="rId35"/>
    </p:embeddedFont>
    <p:embeddedFont>
      <p:font typeface="Cabin" panose="020B0604020202020204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Medium" panose="02000000000000000000" pitchFamily="2" charset="0"/>
      <p:regular r:id="rId44"/>
      <p:bold r:id="rId45"/>
      <p:italic r:id="rId46"/>
      <p:boldItalic r:id="rId47"/>
    </p:embeddedFont>
    <p:embeddedFont>
      <p:font typeface="Roboto Thin" panose="02000000000000000000" pitchFamily="2" charset="0"/>
      <p:regular r:id="rId48"/>
      <p:bold r:id="rId49"/>
      <p:italic r:id="rId50"/>
      <p:boldItalic r:id="rId51"/>
    </p:embeddedFont>
    <p:embeddedFont>
      <p:font typeface="Shadows Into Light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0vH6YdSSyXW14YqO07/dJ4XEG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b79fb4246_0_1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5b79fb4246_0_1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b79fb4246_0_1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5b79fb4246_0_1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b79fb4246_0_2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5b79fb4246_0_2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b79fb424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5b79fb424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b79fb4246_0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5b79fb4246_0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b79fb4246_0_1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5b79fb4246_0_1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b79fb4246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35b79fb4246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b79fb4246_0_1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35b79fb4246_0_1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5b79fb4246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35b79fb4246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b79fb4246_0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35b79fb4246_0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b79fb4246_0_2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b79fb4246_0_2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5b79fb4246_0_2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5b79fb4246_0_2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b79fb4246_0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b79fb4246_0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b79fb4246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5b79fb4246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b79fb4246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5b79fb4246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b79fb4246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5b79fb4246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b79fb4246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5b79fb4246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b79fb4246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5b79fb4246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b79fb4246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5b79fb4246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b79fb4246_0_2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35b79fb4246_0_2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4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/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/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3)">
  <p:cSld name="En blanco (copia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79fb4246_0_587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>
  <p:cSld name="Sólo el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b79fb4246_0_589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5b79fb4246_0_589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2)">
  <p:cSld name="En blanco (copia 2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b79fb4246_0_59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 type="tx">
  <p:cSld name="TITLE_AND_BODY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b79fb4246_0_594"/>
          <p:cNvSpPr txBox="1">
            <a:spLocks noGrp="1"/>
          </p:cNvSpPr>
          <p:nvPr>
            <p:ph type="title"/>
          </p:nvPr>
        </p:nvSpPr>
        <p:spPr>
          <a:xfrm>
            <a:off x="609601" y="1"/>
            <a:ext cx="8922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 Black"/>
              <a:buNone/>
              <a:defRPr sz="3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35b79fb4246_0_594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1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300" b="1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/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/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/>
          </a:p>
        </p:txBody>
      </p:sp>
      <p:sp>
        <p:nvSpPr>
          <p:cNvPr id="49" name="Google Shape;49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b79fb4246_0_583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4)">
  <p:cSld name="En blanco (copia 4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b79fb4246_0_585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HIPÓTESIS DE INVESTIGACIÓN, TIPOS </a:t>
            </a:r>
            <a:endParaRPr sz="3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chivo Light"/>
              <a:buNone/>
            </a:pPr>
            <a:r>
              <a:rPr lang="en-US" sz="3900"/>
              <a:t>DE ENSAYOS CLÍNICOS Y PROTOCOLO DE INVESTIGACIÓN</a:t>
            </a:r>
            <a:endParaRPr sz="3900"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5737425" y="3602054"/>
            <a:ext cx="6086700" cy="2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b="1">
                <a:latin typeface="Archivo"/>
                <a:ea typeface="Archivo"/>
                <a:cs typeface="Archivo"/>
                <a:sym typeface="Archivo"/>
              </a:rPr>
              <a:t>Carolina Isnardi</a:t>
            </a:r>
            <a:endParaRPr sz="2200" b="1"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 i="1"/>
              <a:t>Reumatóloga</a:t>
            </a:r>
            <a:endParaRPr sz="22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Miembro de la Unidad de Investigación de la SAR - Coordinadora de SAR-COVID, SAR-CoVAC, BIOBADASAR</a:t>
            </a:r>
            <a:endParaRPr sz="1748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Coordinadora de Pro&amp;Pub - GLADEL</a:t>
            </a:r>
            <a:endParaRPr sz="1748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1748"/>
              <a:t>Médica reumatóloga en el Centro Traumatológico Bariloche</a:t>
            </a:r>
            <a:endParaRPr sz="1748"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g35b79fb4246_0_1635"/>
          <p:cNvCxnSpPr/>
          <p:nvPr/>
        </p:nvCxnSpPr>
        <p:spPr>
          <a:xfrm rot="10800000" flipH="1">
            <a:off x="408563" y="850416"/>
            <a:ext cx="6938400" cy="1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g35b79fb4246_0_1635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EQUIPOS DE TRABAJO</a:t>
            </a:r>
            <a:endParaRPr sz="2300" b="1">
              <a:solidFill>
                <a:schemeClr val="dk1"/>
              </a:solidFill>
            </a:endParaRPr>
          </a:p>
        </p:txBody>
      </p:sp>
      <p:pic>
        <p:nvPicPr>
          <p:cNvPr id="330" name="Google Shape;330;g35b79fb4246_0_1635" title="Captura de Pantalla 2025-05-28 a la(s) 11.14.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975" y="1072375"/>
            <a:ext cx="8780901" cy="44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g35b79fb4246_0_1988"/>
          <p:cNvCxnSpPr/>
          <p:nvPr/>
        </p:nvCxnSpPr>
        <p:spPr>
          <a:xfrm rot="10800000" flipH="1">
            <a:off x="408563" y="834816"/>
            <a:ext cx="8238600" cy="3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g35b79fb4246_0_1988"/>
          <p:cNvSpPr txBox="1"/>
          <p:nvPr/>
        </p:nvSpPr>
        <p:spPr>
          <a:xfrm>
            <a:off x="362529" y="346975"/>
            <a:ext cx="91911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ESTÁN EN CONSULTORIO Y RECIBEN A ESTA PACIENTE: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337" name="Google Shape;337;g35b79fb4246_0_1988"/>
          <p:cNvSpPr txBox="1"/>
          <p:nvPr/>
        </p:nvSpPr>
        <p:spPr>
          <a:xfrm>
            <a:off x="453225" y="1204625"/>
            <a:ext cx="9899400" cy="4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 de 39 años con diagnóstico de </a:t>
            </a: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enfermedad psoriásica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compromiso cutáneo en placas, ungueal y articular periférico poliarticular. Tiene la enfermedad cutánea hace 10 años y articular hace 5 años.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 actual: metotrexato 15 mg/semana, ácido fólico 5 mg/semana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de la enfermedad: NAI 4, NAD 4, sin dactilitis, 2 puntos de entesis positivos, sin dolor lumbar inflamatorio. Psoriasis en placas en codos, pierna y cuero cabelludo. BSA 4%. PCR 8.4 mg/L. Dolor (EVN) 50 mm. PGA (EVN) 60 mm. DAPSA 20 (actividad moderada).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paciente comenta que debido al dolor no ha podido trabajar y le pregunta si esto es normal en personas que, como ella, padecen esta enfermedad. 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b79fb4246_0_2062"/>
          <p:cNvSpPr/>
          <p:nvPr/>
        </p:nvSpPr>
        <p:spPr>
          <a:xfrm>
            <a:off x="954150" y="834875"/>
            <a:ext cx="4508400" cy="6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rgbClr val="FF314F"/>
                </a:solidFill>
              </a:rPr>
              <a:t>EMPECEMOS:</a:t>
            </a:r>
            <a:endParaRPr sz="4900" b="1">
              <a:solidFill>
                <a:srgbClr val="FF314F"/>
              </a:solidFill>
            </a:endParaRPr>
          </a:p>
        </p:txBody>
      </p:sp>
      <p:sp>
        <p:nvSpPr>
          <p:cNvPr id="343" name="Google Shape;343;g35b79fb4246_0_2062"/>
          <p:cNvSpPr txBox="1"/>
          <p:nvPr/>
        </p:nvSpPr>
        <p:spPr>
          <a:xfrm>
            <a:off x="1407350" y="5211625"/>
            <a:ext cx="648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https://www.canva.com/design/DAGovs01Z4E/IUGrNMkFMOdzCknGgtCoJg/edit?utm_content=DAGovs01Z4E&amp;utm_campaign=designshare&amp;utm_medium=link2&amp;utm_source=sharebutton</a:t>
            </a:r>
            <a:endParaRPr b="1"/>
          </a:p>
        </p:txBody>
      </p:sp>
      <p:pic>
        <p:nvPicPr>
          <p:cNvPr id="344" name="Google Shape;344;g35b79fb4246_0_2062" title="Captura de Pantalla 2025-05-28 a la(s) 11.25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00" y="1775500"/>
            <a:ext cx="2900900" cy="29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b79fb4246_0_840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>
                <a:solidFill>
                  <a:schemeClr val="dk1"/>
                </a:solidFill>
              </a:rPr>
              <a:t>ESTUDIO DE CORTE TRANSVERSAL</a:t>
            </a:r>
            <a:endParaRPr sz="2300" b="1" i="1">
              <a:solidFill>
                <a:schemeClr val="dk1"/>
              </a:solidFill>
            </a:endParaRPr>
          </a:p>
        </p:txBody>
      </p:sp>
      <p:pic>
        <p:nvPicPr>
          <p:cNvPr id="350" name="Google Shape;350;g35b79fb4246_0_840"/>
          <p:cNvPicPr preferRelativeResize="0"/>
          <p:nvPr/>
        </p:nvPicPr>
        <p:blipFill rotWithShape="1">
          <a:blip r:embed="rId3">
            <a:alphaModFix/>
          </a:blip>
          <a:srcRect t="6358"/>
          <a:stretch/>
        </p:blipFill>
        <p:spPr>
          <a:xfrm>
            <a:off x="5993288" y="1835763"/>
            <a:ext cx="4799066" cy="26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35b79fb4246_0_840"/>
          <p:cNvSpPr txBox="1">
            <a:spLocks noGrp="1"/>
          </p:cNvSpPr>
          <p:nvPr>
            <p:ph type="body" idx="4294967295"/>
          </p:nvPr>
        </p:nvSpPr>
        <p:spPr>
          <a:xfrm>
            <a:off x="898679" y="1206746"/>
            <a:ext cx="44379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609600" lvl="0" indent="-412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Observación 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de una población en un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tiempo determinado.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096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Permite estimar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prevalencia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del evento de interés y la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prevalencia relativa.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6096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Ventajas: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12192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–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Rápido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12192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–"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Bajo costo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12192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Puede aportar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datos 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para luego llevar a cabo un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estudio de cohorte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6096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Desventaja: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12192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Solo considera </a:t>
            </a: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un momento de tiempo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5b79fb4246_0_840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Rothman KJ, et al. Modern Epidemiology. 4th edition. Cap 6-8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b79fb4246_0_1492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>
                <a:solidFill>
                  <a:schemeClr val="dk1"/>
                </a:solidFill>
              </a:rPr>
              <a:t>ESTUDIO DE CASOS Y CONTROLES</a:t>
            </a:r>
            <a:endParaRPr sz="2300" b="1" i="1">
              <a:solidFill>
                <a:schemeClr val="dk1"/>
              </a:solidFill>
            </a:endParaRPr>
          </a:p>
        </p:txBody>
      </p:sp>
      <p:pic>
        <p:nvPicPr>
          <p:cNvPr id="358" name="Google Shape;358;g35b79fb4246_0_1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1351" y="1763074"/>
            <a:ext cx="6149774" cy="386942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35b79fb4246_0_1492"/>
          <p:cNvSpPr txBox="1">
            <a:spLocks noGrp="1"/>
          </p:cNvSpPr>
          <p:nvPr>
            <p:ph type="body" idx="4294967295"/>
          </p:nvPr>
        </p:nvSpPr>
        <p:spPr>
          <a:xfrm>
            <a:off x="924050" y="1294100"/>
            <a:ext cx="39309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1600" b="1"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Población estudiada: </a:t>
            </a:r>
            <a:r>
              <a:rPr lang="en-US" sz="1700" b="1"/>
              <a:t>Sujetos que hayan presentado el evento + grupo control sin evento.</a:t>
            </a:r>
            <a:endParaRPr sz="1700" b="1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La </a:t>
            </a:r>
            <a:r>
              <a:rPr lang="en-US" sz="1700" b="1"/>
              <a:t>exposición se evalúa retrospectivamente </a:t>
            </a:r>
            <a:r>
              <a:rPr lang="en-US" sz="1700"/>
              <a:t>en sujetos seleccionados en función de la presentación del evento.</a:t>
            </a:r>
            <a:endParaRPr sz="17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Permite </a:t>
            </a:r>
            <a:r>
              <a:rPr lang="en-US" sz="1700" b="1"/>
              <a:t>estimar la Razón de Odds</a:t>
            </a:r>
            <a:r>
              <a:rPr lang="en-US" sz="1700"/>
              <a:t> del evento de interés, dado que la población de estudio se selecciona a partir de individuos que ya han desarrollado el evento.</a:t>
            </a:r>
            <a:endParaRPr sz="17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Limitación: </a:t>
            </a:r>
            <a:r>
              <a:rPr lang="en-US" sz="1700" b="1"/>
              <a:t>costos</a:t>
            </a:r>
            <a:endParaRPr sz="1700" b="1"/>
          </a:p>
        </p:txBody>
      </p:sp>
      <p:sp>
        <p:nvSpPr>
          <p:cNvPr id="360" name="Google Shape;360;g35b79fb4246_0_1492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Rothman KJ, et al. Modern Epidemiology. 4th edition. Cap 6-8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b79fb4246_0_1496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1">
                <a:solidFill>
                  <a:schemeClr val="dk1"/>
                </a:solidFill>
              </a:rPr>
              <a:t>ESTUDIO DE COHORTE</a:t>
            </a:r>
            <a:endParaRPr sz="2300" b="1" i="1">
              <a:solidFill>
                <a:schemeClr val="dk1"/>
              </a:solidFill>
            </a:endParaRPr>
          </a:p>
        </p:txBody>
      </p:sp>
      <p:pic>
        <p:nvPicPr>
          <p:cNvPr id="366" name="Google Shape;366;g35b79fb4246_0_1496"/>
          <p:cNvPicPr preferRelativeResize="0"/>
          <p:nvPr/>
        </p:nvPicPr>
        <p:blipFill rotWithShape="1">
          <a:blip r:embed="rId3">
            <a:alphaModFix/>
          </a:blip>
          <a:srcRect t="6244"/>
          <a:stretch/>
        </p:blipFill>
        <p:spPr>
          <a:xfrm>
            <a:off x="5038100" y="1901475"/>
            <a:ext cx="5910827" cy="3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35b79fb4246_0_1496"/>
          <p:cNvSpPr txBox="1">
            <a:spLocks noGrp="1"/>
          </p:cNvSpPr>
          <p:nvPr>
            <p:ph type="body" idx="4294967295"/>
          </p:nvPr>
        </p:nvSpPr>
        <p:spPr>
          <a:xfrm>
            <a:off x="518404" y="1353121"/>
            <a:ext cx="44379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1700" b="1"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Población estudiada: </a:t>
            </a:r>
            <a:r>
              <a:rPr lang="en-US" sz="1700" b="1"/>
              <a:t>Sujetos que no hayan presentado el evento</a:t>
            </a:r>
            <a:endParaRPr sz="1700" b="1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b="1"/>
              <a:t>Seguimiento </a:t>
            </a:r>
            <a:r>
              <a:rPr lang="en-US" sz="1700"/>
              <a:t>de una población durante un periodo de tiempo. </a:t>
            </a:r>
            <a:endParaRPr sz="17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Permite estimar </a:t>
            </a:r>
            <a:r>
              <a:rPr lang="en-US" sz="1700" b="1"/>
              <a:t>incidencia del evento </a:t>
            </a:r>
            <a:r>
              <a:rPr lang="en-US" sz="1700"/>
              <a:t>de interés, dado que la población se encuentra libre de la misma al momento de la inclusión.</a:t>
            </a:r>
            <a:endParaRPr sz="17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Permite determinar si existe asociación entre un supuesto </a:t>
            </a:r>
            <a:r>
              <a:rPr lang="en-US" sz="1700" b="1"/>
              <a:t>factor de riesgo</a:t>
            </a:r>
            <a:r>
              <a:rPr lang="en-US" sz="1700"/>
              <a:t> y el evento de interés.</a:t>
            </a:r>
            <a:endParaRPr sz="1700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Limitaciones: </a:t>
            </a:r>
            <a:r>
              <a:rPr lang="en-US" sz="1700" b="1"/>
              <a:t>costos, tiempo.</a:t>
            </a:r>
            <a:endParaRPr sz="1700" b="1"/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Pueden ser </a:t>
            </a:r>
            <a:r>
              <a:rPr lang="en-US" sz="1700" b="1"/>
              <a:t>prospectivos o retrospectivos</a:t>
            </a:r>
            <a:endParaRPr sz="1700"/>
          </a:p>
        </p:txBody>
      </p:sp>
      <p:sp>
        <p:nvSpPr>
          <p:cNvPr id="368" name="Google Shape;368;g35b79fb4246_0_1496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Rothman KJ, et al. Modern Epidemiology. 4th edition. Cap 6-8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b79fb4246_0_843"/>
          <p:cNvSpPr/>
          <p:nvPr/>
        </p:nvSpPr>
        <p:spPr>
          <a:xfrm>
            <a:off x="11913" y="3905300"/>
            <a:ext cx="10720800" cy="5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E1C45"/>
          </a:solidFill>
          <a:ln w="9525" cap="flat" cmpd="sng">
            <a:solidFill>
              <a:srgbClr val="54A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4" name="Google Shape;374;g35b79fb4246_0_843"/>
          <p:cNvSpPr/>
          <p:nvPr/>
        </p:nvSpPr>
        <p:spPr>
          <a:xfrm>
            <a:off x="187000" y="3709247"/>
            <a:ext cx="898500" cy="961500"/>
          </a:xfrm>
          <a:prstGeom prst="rect">
            <a:avLst/>
          </a:prstGeom>
          <a:solidFill>
            <a:srgbClr val="55A7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5" name="Google Shape;375;g35b79fb4246_0_843"/>
          <p:cNvSpPr/>
          <p:nvPr/>
        </p:nvSpPr>
        <p:spPr>
          <a:xfrm>
            <a:off x="276800" y="38054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76" name="Google Shape;376;g35b79fb4246_0_843"/>
          <p:cNvGrpSpPr/>
          <p:nvPr/>
        </p:nvGrpSpPr>
        <p:grpSpPr>
          <a:xfrm>
            <a:off x="352043" y="3913501"/>
            <a:ext cx="557752" cy="557746"/>
            <a:chOff x="3554290" y="3380517"/>
            <a:chExt cx="340092" cy="338623"/>
          </a:xfrm>
        </p:grpSpPr>
        <p:sp>
          <p:nvSpPr>
            <p:cNvPr id="377" name="Google Shape;377;g35b79fb4246_0_843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35b79fb4246_0_843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35b79fb4246_0_843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35b79fb4246_0_843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35b79fb4246_0_843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35b79fb4246_0_843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35b79fb4246_0_843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35b79fb4246_0_843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35b79fb4246_0_843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35b79fb4246_0_843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35b79fb4246_0_843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35b79fb4246_0_843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35b79fb4246_0_843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35b79fb4246_0_843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35b79fb4246_0_843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35b79fb4246_0_843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35b79fb4246_0_843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35b79fb4246_0_843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g35b79fb4246_0_843"/>
          <p:cNvSpPr txBox="1"/>
          <p:nvPr/>
        </p:nvSpPr>
        <p:spPr>
          <a:xfrm>
            <a:off x="2252663" y="907600"/>
            <a:ext cx="6834000" cy="29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0E1C45"/>
                </a:solidFill>
              </a:rPr>
              <a:t>ESCRITURA Y PRESENTACIÓN DEL </a:t>
            </a:r>
            <a:endParaRPr sz="2000" b="1">
              <a:solidFill>
                <a:srgbClr val="0E1C4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0E1C45"/>
                </a:solidFill>
              </a:rPr>
              <a:t>PROTOCOLO DE INVESTIGACIÓN</a:t>
            </a:r>
            <a:endParaRPr sz="20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E1C45"/>
                </a:solidFill>
              </a:rPr>
              <a:t>Escritura del protocolo incluyendo: introducción, pregunta e hipótesis de investigación, justificación del estudio, diseño, población de estudio, variables y recolección de las mismas, análisis estadístico propuesto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>
              <a:solidFill>
                <a:srgbClr val="0E1C45"/>
              </a:solidFill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Consideraciones éticas y consentimiento informado</a:t>
            </a:r>
            <a:r>
              <a:rPr lang="en-US" sz="1700">
                <a:solidFill>
                  <a:srgbClr val="0E1C45"/>
                </a:solidFill>
              </a:rPr>
              <a:t>.</a:t>
            </a:r>
            <a:endParaRPr sz="1700">
              <a:solidFill>
                <a:srgbClr val="0E1C45"/>
              </a:solidFill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Char char="●"/>
            </a:pPr>
            <a:r>
              <a:rPr lang="en-US" sz="1700">
                <a:solidFill>
                  <a:srgbClr val="0E1C45"/>
                </a:solidFill>
              </a:rPr>
              <a:t>Manual operativo y base de d</a:t>
            </a:r>
            <a:r>
              <a:rPr lang="en-US" sz="1700">
                <a:solidFill>
                  <a:srgbClr val="0E1C45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atos</a:t>
            </a:r>
            <a:endParaRPr sz="1700">
              <a:solidFill>
                <a:srgbClr val="0E1C45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5b79fb4246_0_843"/>
          <p:cNvSpPr/>
          <p:nvPr/>
        </p:nvSpPr>
        <p:spPr>
          <a:xfrm>
            <a:off x="2320600" y="3709247"/>
            <a:ext cx="898500" cy="9615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7" name="Google Shape;397;g35b79fb4246_0_843"/>
          <p:cNvSpPr/>
          <p:nvPr/>
        </p:nvSpPr>
        <p:spPr>
          <a:xfrm>
            <a:off x="2410400" y="38054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98" name="Google Shape;398;g35b79fb4246_0_843"/>
          <p:cNvGrpSpPr/>
          <p:nvPr/>
        </p:nvGrpSpPr>
        <p:grpSpPr>
          <a:xfrm>
            <a:off x="2493196" y="3926442"/>
            <a:ext cx="552980" cy="513758"/>
            <a:chOff x="3009951" y="3665139"/>
            <a:chExt cx="414745" cy="385328"/>
          </a:xfrm>
        </p:grpSpPr>
        <p:sp>
          <p:nvSpPr>
            <p:cNvPr id="399" name="Google Shape;399;g35b79fb4246_0_843"/>
            <p:cNvSpPr/>
            <p:nvPr/>
          </p:nvSpPr>
          <p:spPr>
            <a:xfrm>
              <a:off x="3015505" y="3670875"/>
              <a:ext cx="388524" cy="373829"/>
            </a:xfrm>
            <a:custGeom>
              <a:avLst/>
              <a:gdLst/>
              <a:ahLst/>
              <a:cxnLst/>
              <a:rect l="l" t="t" r="r" b="b"/>
              <a:pathLst>
                <a:path w="14832" h="14271" extrusionOk="0">
                  <a:moveTo>
                    <a:pt x="7697" y="0"/>
                  </a:moveTo>
                  <a:cubicBezTo>
                    <a:pt x="4812" y="0"/>
                    <a:pt x="2208" y="1738"/>
                    <a:pt x="1104" y="4404"/>
                  </a:cubicBezTo>
                  <a:cubicBezTo>
                    <a:pt x="1" y="7070"/>
                    <a:pt x="611" y="10140"/>
                    <a:pt x="2653" y="12179"/>
                  </a:cubicBezTo>
                  <a:cubicBezTo>
                    <a:pt x="4017" y="13545"/>
                    <a:pt x="5843" y="14271"/>
                    <a:pt x="7700" y="14271"/>
                  </a:cubicBezTo>
                  <a:cubicBezTo>
                    <a:pt x="8619" y="14271"/>
                    <a:pt x="9546" y="14093"/>
                    <a:pt x="10428" y="13728"/>
                  </a:cubicBezTo>
                  <a:cubicBezTo>
                    <a:pt x="13095" y="12625"/>
                    <a:pt x="14832" y="10020"/>
                    <a:pt x="14832" y="7135"/>
                  </a:cubicBezTo>
                  <a:cubicBezTo>
                    <a:pt x="14832" y="3194"/>
                    <a:pt x="11638" y="0"/>
                    <a:pt x="7697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35b79fb4246_0_843"/>
            <p:cNvSpPr/>
            <p:nvPr/>
          </p:nvSpPr>
          <p:spPr>
            <a:xfrm>
              <a:off x="3029519" y="3683056"/>
              <a:ext cx="379199" cy="349494"/>
            </a:xfrm>
            <a:custGeom>
              <a:avLst/>
              <a:gdLst/>
              <a:ahLst/>
              <a:cxnLst/>
              <a:rect l="l" t="t" r="r" b="b"/>
              <a:pathLst>
                <a:path w="14476" h="13342" extrusionOk="0">
                  <a:moveTo>
                    <a:pt x="7159" y="1"/>
                  </a:moveTo>
                  <a:cubicBezTo>
                    <a:pt x="6304" y="1"/>
                    <a:pt x="5439" y="165"/>
                    <a:pt x="4609" y="508"/>
                  </a:cubicBezTo>
                  <a:cubicBezTo>
                    <a:pt x="1669" y="1728"/>
                    <a:pt x="0" y="4850"/>
                    <a:pt x="621" y="7972"/>
                  </a:cubicBezTo>
                  <a:cubicBezTo>
                    <a:pt x="1241" y="11094"/>
                    <a:pt x="3979" y="13342"/>
                    <a:pt x="7162" y="13342"/>
                  </a:cubicBezTo>
                  <a:cubicBezTo>
                    <a:pt x="7167" y="13342"/>
                    <a:pt x="7171" y="13342"/>
                    <a:pt x="7175" y="13342"/>
                  </a:cubicBezTo>
                  <a:cubicBezTo>
                    <a:pt x="8942" y="13342"/>
                    <a:pt x="10633" y="12640"/>
                    <a:pt x="11878" y="11389"/>
                  </a:cubicBezTo>
                  <a:cubicBezTo>
                    <a:pt x="14129" y="9137"/>
                    <a:pt x="14475" y="5611"/>
                    <a:pt x="12707" y="2965"/>
                  </a:cubicBezTo>
                  <a:cubicBezTo>
                    <a:pt x="11440" y="1066"/>
                    <a:pt x="9334" y="1"/>
                    <a:pt x="7159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35b79fb4246_0_843"/>
            <p:cNvSpPr/>
            <p:nvPr/>
          </p:nvSpPr>
          <p:spPr>
            <a:xfrm>
              <a:off x="3146113" y="3730102"/>
              <a:ext cx="142029" cy="255323"/>
            </a:xfrm>
            <a:custGeom>
              <a:avLst/>
              <a:gdLst/>
              <a:ahLst/>
              <a:cxnLst/>
              <a:rect l="l" t="t" r="r" b="b"/>
              <a:pathLst>
                <a:path w="5422" h="9747" extrusionOk="0">
                  <a:moveTo>
                    <a:pt x="2605" y="1"/>
                  </a:moveTo>
                  <a:cubicBezTo>
                    <a:pt x="820" y="1"/>
                    <a:pt x="1" y="1060"/>
                    <a:pt x="1" y="1773"/>
                  </a:cubicBezTo>
                  <a:cubicBezTo>
                    <a:pt x="1" y="2290"/>
                    <a:pt x="436" y="2527"/>
                    <a:pt x="792" y="2527"/>
                  </a:cubicBezTo>
                  <a:cubicBezTo>
                    <a:pt x="1505" y="2527"/>
                    <a:pt x="1217" y="1509"/>
                    <a:pt x="2564" y="1509"/>
                  </a:cubicBezTo>
                  <a:cubicBezTo>
                    <a:pt x="3225" y="1509"/>
                    <a:pt x="3753" y="1800"/>
                    <a:pt x="3753" y="2410"/>
                  </a:cubicBezTo>
                  <a:cubicBezTo>
                    <a:pt x="3753" y="3123"/>
                    <a:pt x="3013" y="3534"/>
                    <a:pt x="2578" y="3904"/>
                  </a:cubicBezTo>
                  <a:cubicBezTo>
                    <a:pt x="2194" y="4233"/>
                    <a:pt x="1694" y="4774"/>
                    <a:pt x="1694" y="5912"/>
                  </a:cubicBezTo>
                  <a:cubicBezTo>
                    <a:pt x="1694" y="6601"/>
                    <a:pt x="1879" y="6800"/>
                    <a:pt x="2420" y="6800"/>
                  </a:cubicBezTo>
                  <a:cubicBezTo>
                    <a:pt x="3068" y="6800"/>
                    <a:pt x="3201" y="6508"/>
                    <a:pt x="3201" y="6258"/>
                  </a:cubicBezTo>
                  <a:cubicBezTo>
                    <a:pt x="3201" y="5570"/>
                    <a:pt x="3212" y="5172"/>
                    <a:pt x="3942" y="4603"/>
                  </a:cubicBezTo>
                  <a:cubicBezTo>
                    <a:pt x="4298" y="4326"/>
                    <a:pt x="5422" y="3428"/>
                    <a:pt x="5422" y="2184"/>
                  </a:cubicBezTo>
                  <a:cubicBezTo>
                    <a:pt x="5422" y="940"/>
                    <a:pt x="4298" y="1"/>
                    <a:pt x="2605" y="1"/>
                  </a:cubicBezTo>
                  <a:close/>
                  <a:moveTo>
                    <a:pt x="2434" y="7711"/>
                  </a:moveTo>
                  <a:cubicBezTo>
                    <a:pt x="1875" y="7718"/>
                    <a:pt x="1426" y="8170"/>
                    <a:pt x="1430" y="8729"/>
                  </a:cubicBezTo>
                  <a:cubicBezTo>
                    <a:pt x="1430" y="9270"/>
                    <a:pt x="1865" y="9747"/>
                    <a:pt x="2434" y="9747"/>
                  </a:cubicBezTo>
                  <a:cubicBezTo>
                    <a:pt x="2992" y="9743"/>
                    <a:pt x="3448" y="9288"/>
                    <a:pt x="3452" y="8729"/>
                  </a:cubicBezTo>
                  <a:cubicBezTo>
                    <a:pt x="3448" y="8170"/>
                    <a:pt x="2992" y="7715"/>
                    <a:pt x="2434" y="771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35b79fb4246_0_843"/>
            <p:cNvSpPr/>
            <p:nvPr/>
          </p:nvSpPr>
          <p:spPr>
            <a:xfrm>
              <a:off x="3009951" y="3665139"/>
              <a:ext cx="414745" cy="385328"/>
            </a:xfrm>
            <a:custGeom>
              <a:avLst/>
              <a:gdLst/>
              <a:ahLst/>
              <a:cxnLst/>
              <a:rect l="l" t="t" r="r" b="b"/>
              <a:pathLst>
                <a:path w="15833" h="14710" extrusionOk="0">
                  <a:moveTo>
                    <a:pt x="7908" y="0"/>
                  </a:moveTo>
                  <a:cubicBezTo>
                    <a:pt x="6198" y="0"/>
                    <a:pt x="4484" y="594"/>
                    <a:pt x="3098" y="1792"/>
                  </a:cubicBezTo>
                  <a:cubicBezTo>
                    <a:pt x="2925" y="1943"/>
                    <a:pt x="3065" y="2179"/>
                    <a:pt x="3239" y="2179"/>
                  </a:cubicBezTo>
                  <a:cubicBezTo>
                    <a:pt x="3286" y="2179"/>
                    <a:pt x="3336" y="2162"/>
                    <a:pt x="3383" y="2121"/>
                  </a:cubicBezTo>
                  <a:cubicBezTo>
                    <a:pt x="4691" y="990"/>
                    <a:pt x="6304" y="434"/>
                    <a:pt x="7911" y="434"/>
                  </a:cubicBezTo>
                  <a:cubicBezTo>
                    <a:pt x="9781" y="434"/>
                    <a:pt x="11643" y="1188"/>
                    <a:pt x="13005" y="2666"/>
                  </a:cubicBezTo>
                  <a:cubicBezTo>
                    <a:pt x="15534" y="5418"/>
                    <a:pt x="15421" y="9681"/>
                    <a:pt x="12748" y="12295"/>
                  </a:cubicBezTo>
                  <a:cubicBezTo>
                    <a:pt x="11402" y="13612"/>
                    <a:pt x="9654" y="14271"/>
                    <a:pt x="7905" y="14271"/>
                  </a:cubicBezTo>
                  <a:cubicBezTo>
                    <a:pt x="6180" y="14271"/>
                    <a:pt x="4454" y="13630"/>
                    <a:pt x="3115" y="12343"/>
                  </a:cubicBezTo>
                  <a:cubicBezTo>
                    <a:pt x="422" y="9756"/>
                    <a:pt x="271" y="5490"/>
                    <a:pt x="2779" y="2714"/>
                  </a:cubicBezTo>
                  <a:cubicBezTo>
                    <a:pt x="2936" y="2552"/>
                    <a:pt x="2785" y="2341"/>
                    <a:pt x="2618" y="2341"/>
                  </a:cubicBezTo>
                  <a:cubicBezTo>
                    <a:pt x="2561" y="2341"/>
                    <a:pt x="2503" y="2365"/>
                    <a:pt x="2454" y="2423"/>
                  </a:cubicBezTo>
                  <a:cubicBezTo>
                    <a:pt x="483" y="4602"/>
                    <a:pt x="0" y="7751"/>
                    <a:pt x="1227" y="10424"/>
                  </a:cubicBezTo>
                  <a:cubicBezTo>
                    <a:pt x="2429" y="13042"/>
                    <a:pt x="5044" y="14710"/>
                    <a:pt x="7913" y="14710"/>
                  </a:cubicBezTo>
                  <a:cubicBezTo>
                    <a:pt x="7973" y="14710"/>
                    <a:pt x="8034" y="14709"/>
                    <a:pt x="8094" y="14708"/>
                  </a:cubicBezTo>
                  <a:cubicBezTo>
                    <a:pt x="11035" y="14632"/>
                    <a:pt x="13649" y="12813"/>
                    <a:pt x="14739" y="10082"/>
                  </a:cubicBezTo>
                  <a:cubicBezTo>
                    <a:pt x="15832" y="7350"/>
                    <a:pt x="15191" y="4232"/>
                    <a:pt x="13111" y="2155"/>
                  </a:cubicBezTo>
                  <a:cubicBezTo>
                    <a:pt x="11680" y="724"/>
                    <a:pt x="9796" y="0"/>
                    <a:pt x="79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g35b79fb4246_0_843"/>
            <p:cNvSpPr/>
            <p:nvPr/>
          </p:nvSpPr>
          <p:spPr>
            <a:xfrm>
              <a:off x="3170920" y="3926329"/>
              <a:ext cx="71355" cy="64833"/>
            </a:xfrm>
            <a:custGeom>
              <a:avLst/>
              <a:gdLst/>
              <a:ahLst/>
              <a:cxnLst/>
              <a:rect l="l" t="t" r="r" b="b"/>
              <a:pathLst>
                <a:path w="2724" h="2475" extrusionOk="0">
                  <a:moveTo>
                    <a:pt x="1487" y="440"/>
                  </a:moveTo>
                  <a:cubicBezTo>
                    <a:pt x="1929" y="440"/>
                    <a:pt x="2285" y="796"/>
                    <a:pt x="2285" y="1238"/>
                  </a:cubicBezTo>
                  <a:cubicBezTo>
                    <a:pt x="2285" y="1680"/>
                    <a:pt x="1929" y="2036"/>
                    <a:pt x="1487" y="2036"/>
                  </a:cubicBezTo>
                  <a:cubicBezTo>
                    <a:pt x="1045" y="2036"/>
                    <a:pt x="688" y="1680"/>
                    <a:pt x="688" y="1238"/>
                  </a:cubicBezTo>
                  <a:cubicBezTo>
                    <a:pt x="688" y="796"/>
                    <a:pt x="1045" y="440"/>
                    <a:pt x="1487" y="440"/>
                  </a:cubicBezTo>
                  <a:close/>
                  <a:moveTo>
                    <a:pt x="1482" y="1"/>
                  </a:moveTo>
                  <a:cubicBezTo>
                    <a:pt x="600" y="1"/>
                    <a:pt x="0" y="900"/>
                    <a:pt x="342" y="1714"/>
                  </a:cubicBezTo>
                  <a:cubicBezTo>
                    <a:pt x="546" y="2205"/>
                    <a:pt x="1012" y="2475"/>
                    <a:pt x="1486" y="2475"/>
                  </a:cubicBezTo>
                  <a:cubicBezTo>
                    <a:pt x="1799" y="2475"/>
                    <a:pt x="2117" y="2356"/>
                    <a:pt x="2364" y="2105"/>
                  </a:cubicBezTo>
                  <a:cubicBezTo>
                    <a:pt x="2594" y="1872"/>
                    <a:pt x="2720" y="1564"/>
                    <a:pt x="2724" y="1238"/>
                  </a:cubicBezTo>
                  <a:cubicBezTo>
                    <a:pt x="2717" y="556"/>
                    <a:pt x="2169" y="8"/>
                    <a:pt x="1487" y="1"/>
                  </a:cubicBezTo>
                  <a:cubicBezTo>
                    <a:pt x="1485" y="1"/>
                    <a:pt x="1483" y="1"/>
                    <a:pt x="1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35b79fb4246_0_843"/>
            <p:cNvSpPr/>
            <p:nvPr/>
          </p:nvSpPr>
          <p:spPr>
            <a:xfrm>
              <a:off x="3140193" y="3724470"/>
              <a:ext cx="153712" cy="189416"/>
            </a:xfrm>
            <a:custGeom>
              <a:avLst/>
              <a:gdLst/>
              <a:ahLst/>
              <a:cxnLst/>
              <a:rect l="l" t="t" r="r" b="b"/>
              <a:pathLst>
                <a:path w="5868" h="7231" extrusionOk="0">
                  <a:moveTo>
                    <a:pt x="2831" y="0"/>
                  </a:moveTo>
                  <a:cubicBezTo>
                    <a:pt x="1755" y="0"/>
                    <a:pt x="1090" y="363"/>
                    <a:pt x="720" y="668"/>
                  </a:cubicBezTo>
                  <a:cubicBezTo>
                    <a:pt x="275" y="1035"/>
                    <a:pt x="7" y="1528"/>
                    <a:pt x="7" y="1988"/>
                  </a:cubicBezTo>
                  <a:cubicBezTo>
                    <a:pt x="1" y="2275"/>
                    <a:pt x="127" y="2550"/>
                    <a:pt x="350" y="2728"/>
                  </a:cubicBezTo>
                  <a:cubicBezTo>
                    <a:pt x="542" y="2879"/>
                    <a:pt x="775" y="2961"/>
                    <a:pt x="1018" y="2961"/>
                  </a:cubicBezTo>
                  <a:cubicBezTo>
                    <a:pt x="1433" y="2961"/>
                    <a:pt x="1618" y="2694"/>
                    <a:pt x="1765" y="2474"/>
                  </a:cubicBezTo>
                  <a:cubicBezTo>
                    <a:pt x="1950" y="2200"/>
                    <a:pt x="2125" y="1943"/>
                    <a:pt x="2793" y="1943"/>
                  </a:cubicBezTo>
                  <a:cubicBezTo>
                    <a:pt x="3020" y="1943"/>
                    <a:pt x="3763" y="1991"/>
                    <a:pt x="3763" y="2622"/>
                  </a:cubicBezTo>
                  <a:cubicBezTo>
                    <a:pt x="3763" y="3101"/>
                    <a:pt x="3321" y="3437"/>
                    <a:pt x="2934" y="3735"/>
                  </a:cubicBezTo>
                  <a:cubicBezTo>
                    <a:pt x="2838" y="3811"/>
                    <a:pt x="2745" y="3879"/>
                    <a:pt x="2663" y="3951"/>
                  </a:cubicBezTo>
                  <a:cubicBezTo>
                    <a:pt x="2214" y="4335"/>
                    <a:pt x="1700" y="4935"/>
                    <a:pt x="1700" y="6127"/>
                  </a:cubicBezTo>
                  <a:cubicBezTo>
                    <a:pt x="1700" y="6789"/>
                    <a:pt x="1861" y="7231"/>
                    <a:pt x="2646" y="7231"/>
                  </a:cubicBezTo>
                  <a:cubicBezTo>
                    <a:pt x="2996" y="7231"/>
                    <a:pt x="3256" y="7152"/>
                    <a:pt x="3427" y="6998"/>
                  </a:cubicBezTo>
                  <a:cubicBezTo>
                    <a:pt x="3571" y="6861"/>
                    <a:pt x="3650" y="6669"/>
                    <a:pt x="3647" y="6470"/>
                  </a:cubicBezTo>
                  <a:cubicBezTo>
                    <a:pt x="3647" y="5829"/>
                    <a:pt x="3647" y="5504"/>
                    <a:pt x="4301" y="4989"/>
                  </a:cubicBezTo>
                  <a:lnTo>
                    <a:pt x="4311" y="4979"/>
                  </a:lnTo>
                  <a:cubicBezTo>
                    <a:pt x="4342" y="4959"/>
                    <a:pt x="4377" y="4931"/>
                    <a:pt x="4414" y="4904"/>
                  </a:cubicBezTo>
                  <a:cubicBezTo>
                    <a:pt x="4600" y="4756"/>
                    <a:pt x="4459" y="4507"/>
                    <a:pt x="4280" y="4507"/>
                  </a:cubicBezTo>
                  <a:cubicBezTo>
                    <a:pt x="4234" y="4507"/>
                    <a:pt x="4186" y="4523"/>
                    <a:pt x="4140" y="4561"/>
                  </a:cubicBezTo>
                  <a:cubicBezTo>
                    <a:pt x="4102" y="4592"/>
                    <a:pt x="4072" y="4616"/>
                    <a:pt x="4044" y="4637"/>
                  </a:cubicBezTo>
                  <a:lnTo>
                    <a:pt x="4034" y="4647"/>
                  </a:lnTo>
                  <a:cubicBezTo>
                    <a:pt x="3246" y="5260"/>
                    <a:pt x="3208" y="5716"/>
                    <a:pt x="3208" y="6470"/>
                  </a:cubicBezTo>
                  <a:cubicBezTo>
                    <a:pt x="3208" y="6566"/>
                    <a:pt x="3208" y="6795"/>
                    <a:pt x="2646" y="6795"/>
                  </a:cubicBezTo>
                  <a:cubicBezTo>
                    <a:pt x="2372" y="6795"/>
                    <a:pt x="2290" y="6737"/>
                    <a:pt x="2249" y="6686"/>
                  </a:cubicBezTo>
                  <a:cubicBezTo>
                    <a:pt x="2173" y="6600"/>
                    <a:pt x="2139" y="6415"/>
                    <a:pt x="2139" y="6127"/>
                  </a:cubicBezTo>
                  <a:cubicBezTo>
                    <a:pt x="2139" y="5116"/>
                    <a:pt x="2547" y="4626"/>
                    <a:pt x="2948" y="4284"/>
                  </a:cubicBezTo>
                  <a:cubicBezTo>
                    <a:pt x="3023" y="4222"/>
                    <a:pt x="3109" y="4157"/>
                    <a:pt x="3201" y="4085"/>
                  </a:cubicBezTo>
                  <a:cubicBezTo>
                    <a:pt x="3647" y="3742"/>
                    <a:pt x="4202" y="3317"/>
                    <a:pt x="4202" y="2625"/>
                  </a:cubicBezTo>
                  <a:cubicBezTo>
                    <a:pt x="4202" y="1946"/>
                    <a:pt x="3647" y="1508"/>
                    <a:pt x="2793" y="1508"/>
                  </a:cubicBezTo>
                  <a:cubicBezTo>
                    <a:pt x="1896" y="1508"/>
                    <a:pt x="1611" y="1926"/>
                    <a:pt x="1406" y="2231"/>
                  </a:cubicBezTo>
                  <a:cubicBezTo>
                    <a:pt x="1262" y="2440"/>
                    <a:pt x="1197" y="2526"/>
                    <a:pt x="1018" y="2526"/>
                  </a:cubicBezTo>
                  <a:cubicBezTo>
                    <a:pt x="789" y="2526"/>
                    <a:pt x="443" y="2382"/>
                    <a:pt x="443" y="1988"/>
                  </a:cubicBezTo>
                  <a:cubicBezTo>
                    <a:pt x="443" y="1731"/>
                    <a:pt x="590" y="1340"/>
                    <a:pt x="998" y="1004"/>
                  </a:cubicBezTo>
                  <a:cubicBezTo>
                    <a:pt x="1313" y="747"/>
                    <a:pt x="1885" y="435"/>
                    <a:pt x="2831" y="435"/>
                  </a:cubicBezTo>
                  <a:cubicBezTo>
                    <a:pt x="4359" y="435"/>
                    <a:pt x="5429" y="1244"/>
                    <a:pt x="5429" y="2399"/>
                  </a:cubicBezTo>
                  <a:cubicBezTo>
                    <a:pt x="5429" y="2933"/>
                    <a:pt x="5199" y="3468"/>
                    <a:pt x="4743" y="3989"/>
                  </a:cubicBezTo>
                  <a:cubicBezTo>
                    <a:pt x="4664" y="4078"/>
                    <a:pt x="4675" y="4215"/>
                    <a:pt x="4764" y="4297"/>
                  </a:cubicBezTo>
                  <a:cubicBezTo>
                    <a:pt x="4805" y="4333"/>
                    <a:pt x="4856" y="4350"/>
                    <a:pt x="4906" y="4350"/>
                  </a:cubicBezTo>
                  <a:cubicBezTo>
                    <a:pt x="4968" y="4350"/>
                    <a:pt x="5029" y="4324"/>
                    <a:pt x="5072" y="4273"/>
                  </a:cubicBezTo>
                  <a:cubicBezTo>
                    <a:pt x="5600" y="3670"/>
                    <a:pt x="5867" y="3040"/>
                    <a:pt x="5867" y="2399"/>
                  </a:cubicBezTo>
                  <a:cubicBezTo>
                    <a:pt x="5867" y="1720"/>
                    <a:pt x="5562" y="1107"/>
                    <a:pt x="5011" y="672"/>
                  </a:cubicBezTo>
                  <a:cubicBezTo>
                    <a:pt x="4459" y="233"/>
                    <a:pt x="3701" y="0"/>
                    <a:pt x="28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g35b79fb4246_0_843"/>
          <p:cNvSpPr/>
          <p:nvPr/>
        </p:nvSpPr>
        <p:spPr>
          <a:xfrm>
            <a:off x="4454200" y="3711372"/>
            <a:ext cx="898500" cy="9615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6" name="Google Shape;406;g35b79fb4246_0_843"/>
          <p:cNvSpPr/>
          <p:nvPr/>
        </p:nvSpPr>
        <p:spPr>
          <a:xfrm>
            <a:off x="4544000" y="3807572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07" name="Google Shape;407;g35b79fb4246_0_843"/>
          <p:cNvGrpSpPr/>
          <p:nvPr/>
        </p:nvGrpSpPr>
        <p:grpSpPr>
          <a:xfrm>
            <a:off x="4677717" y="3911450"/>
            <a:ext cx="451364" cy="561136"/>
            <a:chOff x="2671485" y="3381452"/>
            <a:chExt cx="289336" cy="358393"/>
          </a:xfrm>
        </p:grpSpPr>
        <p:sp>
          <p:nvSpPr>
            <p:cNvPr id="408" name="Google Shape;408;g35b79fb4246_0_843"/>
            <p:cNvSpPr/>
            <p:nvPr/>
          </p:nvSpPr>
          <p:spPr>
            <a:xfrm>
              <a:off x="2744973" y="3660537"/>
              <a:ext cx="60510" cy="41135"/>
            </a:xfrm>
            <a:custGeom>
              <a:avLst/>
              <a:gdLst/>
              <a:ahLst/>
              <a:cxnLst/>
              <a:rect l="l" t="t" r="r" b="b"/>
              <a:pathLst>
                <a:path w="2308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07" y="1569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35b79fb4246_0_843"/>
            <p:cNvSpPr/>
            <p:nvPr/>
          </p:nvSpPr>
          <p:spPr>
            <a:xfrm>
              <a:off x="2826824" y="3660537"/>
              <a:ext cx="60589" cy="41135"/>
            </a:xfrm>
            <a:custGeom>
              <a:avLst/>
              <a:gdLst/>
              <a:ahLst/>
              <a:cxnLst/>
              <a:rect l="l" t="t" r="r" b="b"/>
              <a:pathLst>
                <a:path w="2311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11" y="1569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35b79fb4246_0_843"/>
            <p:cNvSpPr/>
            <p:nvPr/>
          </p:nvSpPr>
          <p:spPr>
            <a:xfrm>
              <a:off x="2744973" y="3690740"/>
              <a:ext cx="60510" cy="43809"/>
            </a:xfrm>
            <a:custGeom>
              <a:avLst/>
              <a:gdLst/>
              <a:ahLst/>
              <a:cxnLst/>
              <a:rect l="l" t="t" r="r" b="b"/>
              <a:pathLst>
                <a:path w="2308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07" y="1670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35b79fb4246_0_843"/>
            <p:cNvSpPr/>
            <p:nvPr/>
          </p:nvSpPr>
          <p:spPr>
            <a:xfrm>
              <a:off x="2676781" y="3525228"/>
              <a:ext cx="128780" cy="135335"/>
            </a:xfrm>
            <a:custGeom>
              <a:avLst/>
              <a:gdLst/>
              <a:ahLst/>
              <a:cxnLst/>
              <a:rect l="l" t="t" r="r" b="b"/>
              <a:pathLst>
                <a:path w="4912" h="5162" extrusionOk="0">
                  <a:moveTo>
                    <a:pt x="1" y="1"/>
                  </a:moveTo>
                  <a:lnTo>
                    <a:pt x="1" y="1938"/>
                  </a:lnTo>
                  <a:cubicBezTo>
                    <a:pt x="1" y="2043"/>
                    <a:pt x="52" y="2145"/>
                    <a:pt x="139" y="2203"/>
                  </a:cubicBezTo>
                  <a:lnTo>
                    <a:pt x="2753" y="4017"/>
                  </a:lnTo>
                  <a:cubicBezTo>
                    <a:pt x="2844" y="4083"/>
                    <a:pt x="2898" y="4184"/>
                    <a:pt x="2898" y="4296"/>
                  </a:cubicBezTo>
                  <a:lnTo>
                    <a:pt x="2898" y="5162"/>
                  </a:lnTo>
                  <a:lnTo>
                    <a:pt x="4912" y="5162"/>
                  </a:lnTo>
                  <a:lnTo>
                    <a:pt x="4912" y="2590"/>
                  </a:lnTo>
                  <a:cubicBezTo>
                    <a:pt x="4912" y="2493"/>
                    <a:pt x="4865" y="2402"/>
                    <a:pt x="4789" y="2340"/>
                  </a:cubicBezTo>
                  <a:lnTo>
                    <a:pt x="3188" y="1084"/>
                  </a:lnTo>
                  <a:lnTo>
                    <a:pt x="2808" y="1464"/>
                  </a:lnTo>
                  <a:cubicBezTo>
                    <a:pt x="2721" y="1551"/>
                    <a:pt x="2724" y="1692"/>
                    <a:pt x="2815" y="1775"/>
                  </a:cubicBezTo>
                  <a:lnTo>
                    <a:pt x="3637" y="2518"/>
                  </a:lnTo>
                  <a:cubicBezTo>
                    <a:pt x="3717" y="2590"/>
                    <a:pt x="3720" y="2710"/>
                    <a:pt x="3644" y="2786"/>
                  </a:cubicBezTo>
                  <a:lnTo>
                    <a:pt x="3586" y="2847"/>
                  </a:lnTo>
                  <a:cubicBezTo>
                    <a:pt x="3518" y="2920"/>
                    <a:pt x="3423" y="2960"/>
                    <a:pt x="3329" y="2960"/>
                  </a:cubicBezTo>
                  <a:lnTo>
                    <a:pt x="3184" y="2960"/>
                  </a:lnTo>
                  <a:cubicBezTo>
                    <a:pt x="3036" y="2960"/>
                    <a:pt x="2891" y="2913"/>
                    <a:pt x="2772" y="2829"/>
                  </a:cubicBezTo>
                  <a:lnTo>
                    <a:pt x="993" y="1623"/>
                  </a:lnTo>
                  <a:cubicBezTo>
                    <a:pt x="903" y="1562"/>
                    <a:pt x="852" y="1464"/>
                    <a:pt x="852" y="1359"/>
                  </a:cubicBezTo>
                  <a:lnTo>
                    <a:pt x="852" y="222"/>
                  </a:lnTo>
                  <a:cubicBezTo>
                    <a:pt x="852" y="99"/>
                    <a:pt x="751" y="1"/>
                    <a:pt x="62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35b79fb4246_0_843"/>
            <p:cNvSpPr/>
            <p:nvPr/>
          </p:nvSpPr>
          <p:spPr>
            <a:xfrm>
              <a:off x="2752759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35b79fb4246_0_843"/>
            <p:cNvSpPr/>
            <p:nvPr/>
          </p:nvSpPr>
          <p:spPr>
            <a:xfrm>
              <a:off x="2826824" y="3690740"/>
              <a:ext cx="60589" cy="43809"/>
            </a:xfrm>
            <a:custGeom>
              <a:avLst/>
              <a:gdLst/>
              <a:ahLst/>
              <a:cxnLst/>
              <a:rect l="l" t="t" r="r" b="b"/>
              <a:pathLst>
                <a:path w="2311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11" y="167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35b79fb4246_0_843"/>
            <p:cNvSpPr/>
            <p:nvPr/>
          </p:nvSpPr>
          <p:spPr>
            <a:xfrm>
              <a:off x="2826824" y="3525228"/>
              <a:ext cx="128675" cy="135335"/>
            </a:xfrm>
            <a:custGeom>
              <a:avLst/>
              <a:gdLst/>
              <a:ahLst/>
              <a:cxnLst/>
              <a:rect l="l" t="t" r="r" b="b"/>
              <a:pathLst>
                <a:path w="4908" h="5162" extrusionOk="0">
                  <a:moveTo>
                    <a:pt x="4281" y="1"/>
                  </a:moveTo>
                  <a:cubicBezTo>
                    <a:pt x="4158" y="1"/>
                    <a:pt x="4057" y="102"/>
                    <a:pt x="4060" y="225"/>
                  </a:cubicBezTo>
                  <a:lnTo>
                    <a:pt x="4060" y="1359"/>
                  </a:lnTo>
                  <a:cubicBezTo>
                    <a:pt x="4060" y="1464"/>
                    <a:pt x="4006" y="1562"/>
                    <a:pt x="3919" y="1623"/>
                  </a:cubicBezTo>
                  <a:lnTo>
                    <a:pt x="2141" y="2829"/>
                  </a:lnTo>
                  <a:cubicBezTo>
                    <a:pt x="2018" y="2913"/>
                    <a:pt x="1873" y="2960"/>
                    <a:pt x="1728" y="2960"/>
                  </a:cubicBezTo>
                  <a:lnTo>
                    <a:pt x="1583" y="2960"/>
                  </a:lnTo>
                  <a:cubicBezTo>
                    <a:pt x="1485" y="2960"/>
                    <a:pt x="1395" y="2920"/>
                    <a:pt x="1326" y="2847"/>
                  </a:cubicBezTo>
                  <a:lnTo>
                    <a:pt x="1264" y="2786"/>
                  </a:lnTo>
                  <a:cubicBezTo>
                    <a:pt x="1192" y="2710"/>
                    <a:pt x="1195" y="2590"/>
                    <a:pt x="1275" y="2518"/>
                  </a:cubicBezTo>
                  <a:lnTo>
                    <a:pt x="2097" y="1775"/>
                  </a:lnTo>
                  <a:cubicBezTo>
                    <a:pt x="2188" y="1692"/>
                    <a:pt x="2191" y="1551"/>
                    <a:pt x="2104" y="1464"/>
                  </a:cubicBezTo>
                  <a:lnTo>
                    <a:pt x="1721" y="1084"/>
                  </a:lnTo>
                  <a:lnTo>
                    <a:pt x="123" y="2340"/>
                  </a:lnTo>
                  <a:cubicBezTo>
                    <a:pt x="44" y="2402"/>
                    <a:pt x="0" y="2493"/>
                    <a:pt x="0" y="2590"/>
                  </a:cubicBezTo>
                  <a:lnTo>
                    <a:pt x="0" y="5162"/>
                  </a:lnTo>
                  <a:lnTo>
                    <a:pt x="2010" y="5162"/>
                  </a:lnTo>
                  <a:lnTo>
                    <a:pt x="2010" y="4296"/>
                  </a:lnTo>
                  <a:cubicBezTo>
                    <a:pt x="2010" y="4184"/>
                    <a:pt x="2065" y="4083"/>
                    <a:pt x="2155" y="4017"/>
                  </a:cubicBezTo>
                  <a:lnTo>
                    <a:pt x="4770" y="2203"/>
                  </a:lnTo>
                  <a:cubicBezTo>
                    <a:pt x="4857" y="2145"/>
                    <a:pt x="4908" y="2043"/>
                    <a:pt x="4908" y="1938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35b79fb4246_0_843"/>
            <p:cNvSpPr/>
            <p:nvPr/>
          </p:nvSpPr>
          <p:spPr>
            <a:xfrm>
              <a:off x="2826824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35b79fb4246_0_843"/>
            <p:cNvSpPr/>
            <p:nvPr/>
          </p:nvSpPr>
          <p:spPr>
            <a:xfrm>
              <a:off x="2740883" y="3386721"/>
              <a:ext cx="147106" cy="176627"/>
            </a:xfrm>
            <a:custGeom>
              <a:avLst/>
              <a:gdLst/>
              <a:ahLst/>
              <a:cxnLst/>
              <a:rect l="l" t="t" r="r" b="b"/>
              <a:pathLst>
                <a:path w="5611" h="6737" extrusionOk="0">
                  <a:moveTo>
                    <a:pt x="2872" y="1"/>
                  </a:moveTo>
                  <a:cubicBezTo>
                    <a:pt x="2302" y="1"/>
                    <a:pt x="1735" y="180"/>
                    <a:pt x="1257" y="529"/>
                  </a:cubicBezTo>
                  <a:cubicBezTo>
                    <a:pt x="424" y="1133"/>
                    <a:pt x="1" y="2158"/>
                    <a:pt x="164" y="3176"/>
                  </a:cubicBezTo>
                  <a:cubicBezTo>
                    <a:pt x="330" y="4194"/>
                    <a:pt x="1051" y="5034"/>
                    <a:pt x="2032" y="5349"/>
                  </a:cubicBezTo>
                  <a:lnTo>
                    <a:pt x="2873" y="6736"/>
                  </a:lnTo>
                  <a:lnTo>
                    <a:pt x="3709" y="5349"/>
                  </a:lnTo>
                  <a:cubicBezTo>
                    <a:pt x="4843" y="4987"/>
                    <a:pt x="5611" y="3933"/>
                    <a:pt x="5611" y="2741"/>
                  </a:cubicBezTo>
                  <a:cubicBezTo>
                    <a:pt x="5611" y="1709"/>
                    <a:pt x="5031" y="768"/>
                    <a:pt x="4111" y="300"/>
                  </a:cubicBezTo>
                  <a:cubicBezTo>
                    <a:pt x="3721" y="100"/>
                    <a:pt x="3296" y="1"/>
                    <a:pt x="2872" y="1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35b79fb4246_0_843"/>
            <p:cNvSpPr/>
            <p:nvPr/>
          </p:nvSpPr>
          <p:spPr>
            <a:xfrm>
              <a:off x="2786553" y="3428958"/>
              <a:ext cx="59173" cy="59173"/>
            </a:xfrm>
            <a:custGeom>
              <a:avLst/>
              <a:gdLst/>
              <a:ahLst/>
              <a:cxnLst/>
              <a:rect l="l" t="t" r="r" b="b"/>
              <a:pathLst>
                <a:path w="2257" h="2257" extrusionOk="0">
                  <a:moveTo>
                    <a:pt x="1127" y="0"/>
                  </a:moveTo>
                  <a:cubicBezTo>
                    <a:pt x="508" y="0"/>
                    <a:pt x="1" y="507"/>
                    <a:pt x="1" y="1130"/>
                  </a:cubicBezTo>
                  <a:cubicBezTo>
                    <a:pt x="1" y="1753"/>
                    <a:pt x="508" y="2257"/>
                    <a:pt x="1127" y="2257"/>
                  </a:cubicBezTo>
                  <a:cubicBezTo>
                    <a:pt x="1750" y="2257"/>
                    <a:pt x="2257" y="1753"/>
                    <a:pt x="2257" y="1130"/>
                  </a:cubicBezTo>
                  <a:cubicBezTo>
                    <a:pt x="2257" y="507"/>
                    <a:pt x="1750" y="0"/>
                    <a:pt x="1127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35b79fb4246_0_843"/>
            <p:cNvSpPr/>
            <p:nvPr/>
          </p:nvSpPr>
          <p:spPr>
            <a:xfrm>
              <a:off x="2671485" y="3520011"/>
              <a:ext cx="139320" cy="219834"/>
            </a:xfrm>
            <a:custGeom>
              <a:avLst/>
              <a:gdLst/>
              <a:ahLst/>
              <a:cxnLst/>
              <a:rect l="l" t="t" r="r" b="b"/>
              <a:pathLst>
                <a:path w="5314" h="8385" extrusionOk="0">
                  <a:moveTo>
                    <a:pt x="4911" y="5560"/>
                  </a:moveTo>
                  <a:lnTo>
                    <a:pt x="4911" y="6310"/>
                  </a:lnTo>
                  <a:lnTo>
                    <a:pt x="3003" y="6310"/>
                  </a:lnTo>
                  <a:lnTo>
                    <a:pt x="3003" y="5560"/>
                  </a:lnTo>
                  <a:close/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lnTo>
                    <a:pt x="0" y="2141"/>
                  </a:lnTo>
                  <a:cubicBezTo>
                    <a:pt x="4" y="2311"/>
                    <a:pt x="87" y="2474"/>
                    <a:pt x="228" y="2568"/>
                  </a:cubicBezTo>
                  <a:lnTo>
                    <a:pt x="1460" y="3423"/>
                  </a:lnTo>
                  <a:cubicBezTo>
                    <a:pt x="1496" y="3445"/>
                    <a:pt x="1532" y="3455"/>
                    <a:pt x="1566" y="3455"/>
                  </a:cubicBezTo>
                  <a:cubicBezTo>
                    <a:pt x="1733" y="3455"/>
                    <a:pt x="1850" y="3223"/>
                    <a:pt x="1684" y="3094"/>
                  </a:cubicBezTo>
                  <a:lnTo>
                    <a:pt x="453" y="2239"/>
                  </a:lnTo>
                  <a:cubicBezTo>
                    <a:pt x="420" y="2217"/>
                    <a:pt x="402" y="2181"/>
                    <a:pt x="402" y="2141"/>
                  </a:cubicBezTo>
                  <a:lnTo>
                    <a:pt x="402" y="403"/>
                  </a:lnTo>
                  <a:lnTo>
                    <a:pt x="829" y="403"/>
                  </a:lnTo>
                  <a:cubicBezTo>
                    <a:pt x="844" y="403"/>
                    <a:pt x="851" y="414"/>
                    <a:pt x="851" y="424"/>
                  </a:cubicBezTo>
                  <a:lnTo>
                    <a:pt x="851" y="1558"/>
                  </a:lnTo>
                  <a:cubicBezTo>
                    <a:pt x="851" y="1728"/>
                    <a:pt x="938" y="1891"/>
                    <a:pt x="1079" y="1989"/>
                  </a:cubicBezTo>
                  <a:lnTo>
                    <a:pt x="2858" y="3195"/>
                  </a:lnTo>
                  <a:cubicBezTo>
                    <a:pt x="3013" y="3300"/>
                    <a:pt x="3198" y="3358"/>
                    <a:pt x="3383" y="3358"/>
                  </a:cubicBezTo>
                  <a:lnTo>
                    <a:pt x="3528" y="3358"/>
                  </a:lnTo>
                  <a:cubicBezTo>
                    <a:pt x="3680" y="3358"/>
                    <a:pt x="3825" y="3296"/>
                    <a:pt x="3930" y="3188"/>
                  </a:cubicBezTo>
                  <a:lnTo>
                    <a:pt x="3988" y="3126"/>
                  </a:lnTo>
                  <a:cubicBezTo>
                    <a:pt x="4140" y="2970"/>
                    <a:pt x="4132" y="2717"/>
                    <a:pt x="3970" y="2572"/>
                  </a:cubicBezTo>
                  <a:lnTo>
                    <a:pt x="3151" y="1826"/>
                  </a:lnTo>
                  <a:cubicBezTo>
                    <a:pt x="3147" y="1822"/>
                    <a:pt x="3144" y="1819"/>
                    <a:pt x="3144" y="1815"/>
                  </a:cubicBezTo>
                  <a:cubicBezTo>
                    <a:pt x="3144" y="1811"/>
                    <a:pt x="3147" y="1808"/>
                    <a:pt x="3147" y="1808"/>
                  </a:cubicBezTo>
                  <a:lnTo>
                    <a:pt x="3408" y="1551"/>
                  </a:lnTo>
                  <a:lnTo>
                    <a:pt x="4868" y="2699"/>
                  </a:lnTo>
                  <a:cubicBezTo>
                    <a:pt x="4893" y="2721"/>
                    <a:pt x="4911" y="2753"/>
                    <a:pt x="4911" y="2789"/>
                  </a:cubicBezTo>
                  <a:lnTo>
                    <a:pt x="4911" y="5162"/>
                  </a:lnTo>
                  <a:lnTo>
                    <a:pt x="3303" y="5162"/>
                  </a:lnTo>
                  <a:lnTo>
                    <a:pt x="3303" y="4492"/>
                  </a:lnTo>
                  <a:cubicBezTo>
                    <a:pt x="3299" y="4318"/>
                    <a:pt x="3216" y="4151"/>
                    <a:pt x="3071" y="4050"/>
                  </a:cubicBezTo>
                  <a:lnTo>
                    <a:pt x="2336" y="3543"/>
                  </a:lnTo>
                  <a:cubicBezTo>
                    <a:pt x="2299" y="3521"/>
                    <a:pt x="2263" y="3511"/>
                    <a:pt x="2228" y="3511"/>
                  </a:cubicBezTo>
                  <a:cubicBezTo>
                    <a:pt x="2059" y="3511"/>
                    <a:pt x="1942" y="3743"/>
                    <a:pt x="2108" y="3872"/>
                  </a:cubicBezTo>
                  <a:lnTo>
                    <a:pt x="2843" y="4383"/>
                  </a:lnTo>
                  <a:cubicBezTo>
                    <a:pt x="2879" y="4408"/>
                    <a:pt x="2901" y="4448"/>
                    <a:pt x="2901" y="4495"/>
                  </a:cubicBezTo>
                  <a:lnTo>
                    <a:pt x="2901" y="5162"/>
                  </a:lnTo>
                  <a:lnTo>
                    <a:pt x="2803" y="5162"/>
                  </a:lnTo>
                  <a:cubicBezTo>
                    <a:pt x="2691" y="5162"/>
                    <a:pt x="2601" y="5252"/>
                    <a:pt x="2601" y="5361"/>
                  </a:cubicBezTo>
                  <a:lnTo>
                    <a:pt x="2601" y="6929"/>
                  </a:lnTo>
                  <a:lnTo>
                    <a:pt x="2601" y="8186"/>
                  </a:lnTo>
                  <a:cubicBezTo>
                    <a:pt x="2601" y="8294"/>
                    <a:pt x="2691" y="8385"/>
                    <a:pt x="2803" y="8385"/>
                  </a:cubicBezTo>
                  <a:lnTo>
                    <a:pt x="3495" y="8385"/>
                  </a:lnTo>
                  <a:cubicBezTo>
                    <a:pt x="3763" y="8385"/>
                    <a:pt x="3763" y="7983"/>
                    <a:pt x="3495" y="7983"/>
                  </a:cubicBezTo>
                  <a:lnTo>
                    <a:pt x="3003" y="7983"/>
                  </a:lnTo>
                  <a:lnTo>
                    <a:pt x="3003" y="6712"/>
                  </a:lnTo>
                  <a:lnTo>
                    <a:pt x="4911" y="6712"/>
                  </a:lnTo>
                  <a:lnTo>
                    <a:pt x="4911" y="7987"/>
                  </a:lnTo>
                  <a:lnTo>
                    <a:pt x="4285" y="7987"/>
                  </a:lnTo>
                  <a:cubicBezTo>
                    <a:pt x="4017" y="7987"/>
                    <a:pt x="4017" y="8385"/>
                    <a:pt x="4285" y="8385"/>
                  </a:cubicBezTo>
                  <a:lnTo>
                    <a:pt x="5110" y="8385"/>
                  </a:lnTo>
                  <a:cubicBezTo>
                    <a:pt x="5223" y="8385"/>
                    <a:pt x="5313" y="8294"/>
                    <a:pt x="5313" y="8186"/>
                  </a:cubicBezTo>
                  <a:lnTo>
                    <a:pt x="5313" y="5364"/>
                  </a:lnTo>
                  <a:lnTo>
                    <a:pt x="5313" y="2789"/>
                  </a:lnTo>
                  <a:cubicBezTo>
                    <a:pt x="5313" y="2630"/>
                    <a:pt x="5241" y="2482"/>
                    <a:pt x="5114" y="2384"/>
                  </a:cubicBezTo>
                  <a:lnTo>
                    <a:pt x="3517" y="1127"/>
                  </a:lnTo>
                  <a:cubicBezTo>
                    <a:pt x="3480" y="1097"/>
                    <a:pt x="3436" y="1082"/>
                    <a:pt x="3391" y="1082"/>
                  </a:cubicBezTo>
                  <a:cubicBezTo>
                    <a:pt x="3340" y="1082"/>
                    <a:pt x="3288" y="1102"/>
                    <a:pt x="3249" y="1141"/>
                  </a:cubicBezTo>
                  <a:lnTo>
                    <a:pt x="2869" y="1525"/>
                  </a:lnTo>
                  <a:cubicBezTo>
                    <a:pt x="2698" y="1692"/>
                    <a:pt x="2706" y="1964"/>
                    <a:pt x="2883" y="2123"/>
                  </a:cubicBezTo>
                  <a:lnTo>
                    <a:pt x="3694" y="2858"/>
                  </a:lnTo>
                  <a:lnTo>
                    <a:pt x="3644" y="2909"/>
                  </a:lnTo>
                  <a:cubicBezTo>
                    <a:pt x="3615" y="2941"/>
                    <a:pt x="3571" y="2956"/>
                    <a:pt x="3531" y="2960"/>
                  </a:cubicBezTo>
                  <a:lnTo>
                    <a:pt x="3386" y="2960"/>
                  </a:lnTo>
                  <a:cubicBezTo>
                    <a:pt x="3278" y="2960"/>
                    <a:pt x="3173" y="2927"/>
                    <a:pt x="3086" y="2869"/>
                  </a:cubicBezTo>
                  <a:lnTo>
                    <a:pt x="1308" y="1659"/>
                  </a:lnTo>
                  <a:cubicBezTo>
                    <a:pt x="1271" y="1638"/>
                    <a:pt x="1253" y="1598"/>
                    <a:pt x="1253" y="1558"/>
                  </a:cubicBezTo>
                  <a:lnTo>
                    <a:pt x="1253" y="424"/>
                  </a:lnTo>
                  <a:cubicBezTo>
                    <a:pt x="1253" y="193"/>
                    <a:pt x="1065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35b79fb4246_0_843"/>
            <p:cNvSpPr/>
            <p:nvPr/>
          </p:nvSpPr>
          <p:spPr>
            <a:xfrm>
              <a:off x="2821501" y="3520011"/>
              <a:ext cx="139320" cy="219755"/>
            </a:xfrm>
            <a:custGeom>
              <a:avLst/>
              <a:gdLst/>
              <a:ahLst/>
              <a:cxnLst/>
              <a:rect l="l" t="t" r="r" b="b"/>
              <a:pathLst>
                <a:path w="5314" h="8382" extrusionOk="0">
                  <a:moveTo>
                    <a:pt x="4911" y="403"/>
                  </a:moveTo>
                  <a:lnTo>
                    <a:pt x="4911" y="2137"/>
                  </a:lnTo>
                  <a:cubicBezTo>
                    <a:pt x="4911" y="2177"/>
                    <a:pt x="4893" y="2217"/>
                    <a:pt x="4861" y="2239"/>
                  </a:cubicBezTo>
                  <a:lnTo>
                    <a:pt x="2242" y="4053"/>
                  </a:lnTo>
                  <a:cubicBezTo>
                    <a:pt x="2097" y="4151"/>
                    <a:pt x="2014" y="4318"/>
                    <a:pt x="2014" y="4495"/>
                  </a:cubicBezTo>
                  <a:lnTo>
                    <a:pt x="2014" y="5162"/>
                  </a:lnTo>
                  <a:lnTo>
                    <a:pt x="402" y="5162"/>
                  </a:lnTo>
                  <a:lnTo>
                    <a:pt x="402" y="2789"/>
                  </a:lnTo>
                  <a:cubicBezTo>
                    <a:pt x="402" y="2753"/>
                    <a:pt x="421" y="2721"/>
                    <a:pt x="450" y="2699"/>
                  </a:cubicBezTo>
                  <a:lnTo>
                    <a:pt x="790" y="2431"/>
                  </a:lnTo>
                  <a:lnTo>
                    <a:pt x="1909" y="1551"/>
                  </a:lnTo>
                  <a:lnTo>
                    <a:pt x="2166" y="1808"/>
                  </a:lnTo>
                  <a:cubicBezTo>
                    <a:pt x="2170" y="1811"/>
                    <a:pt x="2170" y="1822"/>
                    <a:pt x="2166" y="1826"/>
                  </a:cubicBezTo>
                  <a:lnTo>
                    <a:pt x="1344" y="2572"/>
                  </a:lnTo>
                  <a:cubicBezTo>
                    <a:pt x="1181" y="2717"/>
                    <a:pt x="1174" y="2970"/>
                    <a:pt x="1326" y="3126"/>
                  </a:cubicBezTo>
                  <a:lnTo>
                    <a:pt x="1384" y="3188"/>
                  </a:lnTo>
                  <a:cubicBezTo>
                    <a:pt x="1489" y="3296"/>
                    <a:pt x="1634" y="3358"/>
                    <a:pt x="1786" y="3358"/>
                  </a:cubicBezTo>
                  <a:lnTo>
                    <a:pt x="1931" y="3358"/>
                  </a:lnTo>
                  <a:cubicBezTo>
                    <a:pt x="2116" y="3358"/>
                    <a:pt x="2300" y="3300"/>
                    <a:pt x="2456" y="3195"/>
                  </a:cubicBezTo>
                  <a:lnTo>
                    <a:pt x="4234" y="1989"/>
                  </a:lnTo>
                  <a:cubicBezTo>
                    <a:pt x="4375" y="1891"/>
                    <a:pt x="4462" y="1728"/>
                    <a:pt x="4462" y="1558"/>
                  </a:cubicBezTo>
                  <a:lnTo>
                    <a:pt x="4462" y="424"/>
                  </a:lnTo>
                  <a:cubicBezTo>
                    <a:pt x="4462" y="414"/>
                    <a:pt x="4470" y="403"/>
                    <a:pt x="4484" y="403"/>
                  </a:cubicBezTo>
                  <a:close/>
                  <a:moveTo>
                    <a:pt x="2311" y="5560"/>
                  </a:moveTo>
                  <a:lnTo>
                    <a:pt x="2311" y="6310"/>
                  </a:lnTo>
                  <a:lnTo>
                    <a:pt x="402" y="6310"/>
                  </a:lnTo>
                  <a:lnTo>
                    <a:pt x="402" y="5560"/>
                  </a:lnTo>
                  <a:close/>
                  <a:moveTo>
                    <a:pt x="2311" y="6712"/>
                  </a:moveTo>
                  <a:lnTo>
                    <a:pt x="2311" y="7983"/>
                  </a:lnTo>
                  <a:lnTo>
                    <a:pt x="402" y="7983"/>
                  </a:lnTo>
                  <a:lnTo>
                    <a:pt x="402" y="6929"/>
                  </a:lnTo>
                  <a:lnTo>
                    <a:pt x="402" y="6712"/>
                  </a:lnTo>
                  <a:close/>
                  <a:moveTo>
                    <a:pt x="4484" y="1"/>
                  </a:moveTo>
                  <a:cubicBezTo>
                    <a:pt x="4249" y="1"/>
                    <a:pt x="4060" y="189"/>
                    <a:pt x="4060" y="421"/>
                  </a:cubicBezTo>
                  <a:lnTo>
                    <a:pt x="4060" y="1558"/>
                  </a:lnTo>
                  <a:cubicBezTo>
                    <a:pt x="4060" y="1598"/>
                    <a:pt x="4042" y="1634"/>
                    <a:pt x="4010" y="1656"/>
                  </a:cubicBezTo>
                  <a:lnTo>
                    <a:pt x="2231" y="2865"/>
                  </a:lnTo>
                  <a:cubicBezTo>
                    <a:pt x="2141" y="2923"/>
                    <a:pt x="2036" y="2956"/>
                    <a:pt x="1927" y="2956"/>
                  </a:cubicBezTo>
                  <a:lnTo>
                    <a:pt x="1786" y="2956"/>
                  </a:lnTo>
                  <a:cubicBezTo>
                    <a:pt x="1742" y="2956"/>
                    <a:pt x="1699" y="2938"/>
                    <a:pt x="1670" y="2905"/>
                  </a:cubicBezTo>
                  <a:lnTo>
                    <a:pt x="1619" y="2855"/>
                  </a:lnTo>
                  <a:lnTo>
                    <a:pt x="2434" y="2119"/>
                  </a:lnTo>
                  <a:cubicBezTo>
                    <a:pt x="2608" y="1960"/>
                    <a:pt x="2615" y="1688"/>
                    <a:pt x="2449" y="1522"/>
                  </a:cubicBezTo>
                  <a:lnTo>
                    <a:pt x="2065" y="1138"/>
                  </a:lnTo>
                  <a:cubicBezTo>
                    <a:pt x="2026" y="1099"/>
                    <a:pt x="1976" y="1080"/>
                    <a:pt x="1926" y="1080"/>
                  </a:cubicBezTo>
                  <a:cubicBezTo>
                    <a:pt x="1882" y="1080"/>
                    <a:pt x="1838" y="1095"/>
                    <a:pt x="1800" y="1123"/>
                  </a:cubicBezTo>
                  <a:lnTo>
                    <a:pt x="540" y="2112"/>
                  </a:lnTo>
                  <a:lnTo>
                    <a:pt x="200" y="2380"/>
                  </a:lnTo>
                  <a:cubicBezTo>
                    <a:pt x="73" y="2478"/>
                    <a:pt x="0" y="2630"/>
                    <a:pt x="0" y="2789"/>
                  </a:cubicBezTo>
                  <a:lnTo>
                    <a:pt x="0" y="5361"/>
                  </a:lnTo>
                  <a:lnTo>
                    <a:pt x="0" y="6509"/>
                  </a:lnTo>
                  <a:lnTo>
                    <a:pt x="0" y="8178"/>
                  </a:lnTo>
                  <a:cubicBezTo>
                    <a:pt x="0" y="8291"/>
                    <a:pt x="91" y="8381"/>
                    <a:pt x="203" y="8381"/>
                  </a:cubicBezTo>
                  <a:lnTo>
                    <a:pt x="2510" y="8381"/>
                  </a:lnTo>
                  <a:cubicBezTo>
                    <a:pt x="2623" y="8381"/>
                    <a:pt x="2709" y="8291"/>
                    <a:pt x="2709" y="8178"/>
                  </a:cubicBezTo>
                  <a:lnTo>
                    <a:pt x="2709" y="6925"/>
                  </a:lnTo>
                  <a:lnTo>
                    <a:pt x="2709" y="6922"/>
                  </a:lnTo>
                  <a:lnTo>
                    <a:pt x="2709" y="5357"/>
                  </a:lnTo>
                  <a:cubicBezTo>
                    <a:pt x="2709" y="5245"/>
                    <a:pt x="2623" y="5158"/>
                    <a:pt x="2510" y="5158"/>
                  </a:cubicBezTo>
                  <a:lnTo>
                    <a:pt x="2412" y="5158"/>
                  </a:lnTo>
                  <a:lnTo>
                    <a:pt x="2412" y="4492"/>
                  </a:lnTo>
                  <a:cubicBezTo>
                    <a:pt x="2412" y="4444"/>
                    <a:pt x="2434" y="4405"/>
                    <a:pt x="2470" y="4379"/>
                  </a:cubicBezTo>
                  <a:lnTo>
                    <a:pt x="5085" y="2565"/>
                  </a:lnTo>
                  <a:cubicBezTo>
                    <a:pt x="5227" y="2467"/>
                    <a:pt x="5313" y="2308"/>
                    <a:pt x="5313" y="2134"/>
                  </a:cubicBezTo>
                  <a:lnTo>
                    <a:pt x="5313" y="200"/>
                  </a:lnTo>
                  <a:cubicBezTo>
                    <a:pt x="5313" y="88"/>
                    <a:pt x="5223" y="1"/>
                    <a:pt x="5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35b79fb4246_0_843"/>
            <p:cNvSpPr/>
            <p:nvPr/>
          </p:nvSpPr>
          <p:spPr>
            <a:xfrm>
              <a:off x="2739152" y="3381452"/>
              <a:ext cx="154159" cy="187141"/>
            </a:xfrm>
            <a:custGeom>
              <a:avLst/>
              <a:gdLst/>
              <a:ahLst/>
              <a:cxnLst/>
              <a:rect l="l" t="t" r="r" b="b"/>
              <a:pathLst>
                <a:path w="5880" h="7138" extrusionOk="0">
                  <a:moveTo>
                    <a:pt x="2936" y="0"/>
                  </a:moveTo>
                  <a:cubicBezTo>
                    <a:pt x="1452" y="0"/>
                    <a:pt x="190" y="1113"/>
                    <a:pt x="16" y="2602"/>
                  </a:cubicBezTo>
                  <a:cubicBezTo>
                    <a:pt x="0" y="2745"/>
                    <a:pt x="110" y="2823"/>
                    <a:pt x="218" y="2823"/>
                  </a:cubicBezTo>
                  <a:cubicBezTo>
                    <a:pt x="310" y="2823"/>
                    <a:pt x="401" y="2767"/>
                    <a:pt x="414" y="2645"/>
                  </a:cubicBezTo>
                  <a:cubicBezTo>
                    <a:pt x="523" y="1722"/>
                    <a:pt x="1128" y="932"/>
                    <a:pt x="1990" y="585"/>
                  </a:cubicBezTo>
                  <a:cubicBezTo>
                    <a:pt x="2296" y="461"/>
                    <a:pt x="2618" y="401"/>
                    <a:pt x="2937" y="401"/>
                  </a:cubicBezTo>
                  <a:cubicBezTo>
                    <a:pt x="3516" y="401"/>
                    <a:pt x="4088" y="599"/>
                    <a:pt x="4550" y="979"/>
                  </a:cubicBezTo>
                  <a:cubicBezTo>
                    <a:pt x="5267" y="1570"/>
                    <a:pt x="5608" y="2504"/>
                    <a:pt x="5434" y="3417"/>
                  </a:cubicBezTo>
                  <a:cubicBezTo>
                    <a:pt x="5257" y="4330"/>
                    <a:pt x="4601" y="5076"/>
                    <a:pt x="3714" y="5362"/>
                  </a:cubicBezTo>
                  <a:cubicBezTo>
                    <a:pt x="3670" y="5376"/>
                    <a:pt x="3630" y="5405"/>
                    <a:pt x="3605" y="5449"/>
                  </a:cubicBezTo>
                  <a:lnTo>
                    <a:pt x="2939" y="6550"/>
                  </a:lnTo>
                  <a:lnTo>
                    <a:pt x="2269" y="5449"/>
                  </a:lnTo>
                  <a:cubicBezTo>
                    <a:pt x="2243" y="5405"/>
                    <a:pt x="2207" y="5376"/>
                    <a:pt x="2160" y="5362"/>
                  </a:cubicBezTo>
                  <a:cubicBezTo>
                    <a:pt x="1262" y="5072"/>
                    <a:pt x="595" y="4308"/>
                    <a:pt x="436" y="3377"/>
                  </a:cubicBezTo>
                  <a:cubicBezTo>
                    <a:pt x="415" y="3262"/>
                    <a:pt x="329" y="3210"/>
                    <a:pt x="242" y="3210"/>
                  </a:cubicBezTo>
                  <a:cubicBezTo>
                    <a:pt x="129" y="3210"/>
                    <a:pt x="15" y="3297"/>
                    <a:pt x="41" y="3446"/>
                  </a:cubicBezTo>
                  <a:cubicBezTo>
                    <a:pt x="222" y="4496"/>
                    <a:pt x="958" y="5365"/>
                    <a:pt x="1964" y="5717"/>
                  </a:cubicBezTo>
                  <a:lnTo>
                    <a:pt x="2765" y="7042"/>
                  </a:lnTo>
                  <a:cubicBezTo>
                    <a:pt x="2805" y="7106"/>
                    <a:pt x="2872" y="7137"/>
                    <a:pt x="2938" y="7137"/>
                  </a:cubicBezTo>
                  <a:cubicBezTo>
                    <a:pt x="3005" y="7137"/>
                    <a:pt x="3071" y="7106"/>
                    <a:pt x="3109" y="7042"/>
                  </a:cubicBezTo>
                  <a:lnTo>
                    <a:pt x="3909" y="5717"/>
                  </a:lnTo>
                  <a:cubicBezTo>
                    <a:pt x="5090" y="5307"/>
                    <a:pt x="5879" y="4192"/>
                    <a:pt x="5876" y="2942"/>
                  </a:cubicBezTo>
                  <a:cubicBezTo>
                    <a:pt x="5876" y="1385"/>
                    <a:pt x="4663" y="96"/>
                    <a:pt x="3109" y="5"/>
                  </a:cubicBezTo>
                  <a:cubicBezTo>
                    <a:pt x="3051" y="2"/>
                    <a:pt x="2993" y="0"/>
                    <a:pt x="2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35b79fb4246_0_843"/>
            <p:cNvSpPr/>
            <p:nvPr/>
          </p:nvSpPr>
          <p:spPr>
            <a:xfrm>
              <a:off x="2767284" y="3411523"/>
              <a:ext cx="97739" cy="94121"/>
            </a:xfrm>
            <a:custGeom>
              <a:avLst/>
              <a:gdLst/>
              <a:ahLst/>
              <a:cxnLst/>
              <a:rect l="l" t="t" r="r" b="b"/>
              <a:pathLst>
                <a:path w="3728" h="3590" extrusionOk="0">
                  <a:moveTo>
                    <a:pt x="1866" y="868"/>
                  </a:moveTo>
                  <a:cubicBezTo>
                    <a:pt x="2376" y="868"/>
                    <a:pt x="2789" y="1281"/>
                    <a:pt x="2793" y="1795"/>
                  </a:cubicBezTo>
                  <a:cubicBezTo>
                    <a:pt x="2789" y="2306"/>
                    <a:pt x="2376" y="2723"/>
                    <a:pt x="1866" y="2723"/>
                  </a:cubicBezTo>
                  <a:cubicBezTo>
                    <a:pt x="1351" y="2723"/>
                    <a:pt x="938" y="2306"/>
                    <a:pt x="938" y="1795"/>
                  </a:cubicBezTo>
                  <a:cubicBezTo>
                    <a:pt x="938" y="1285"/>
                    <a:pt x="1351" y="868"/>
                    <a:pt x="1866" y="868"/>
                  </a:cubicBezTo>
                  <a:close/>
                  <a:moveTo>
                    <a:pt x="1864" y="1"/>
                  </a:moveTo>
                  <a:cubicBezTo>
                    <a:pt x="1763" y="1"/>
                    <a:pt x="1663" y="68"/>
                    <a:pt x="1663" y="202"/>
                  </a:cubicBezTo>
                  <a:lnTo>
                    <a:pt x="1663" y="481"/>
                  </a:lnTo>
                  <a:cubicBezTo>
                    <a:pt x="1453" y="513"/>
                    <a:pt x="1250" y="597"/>
                    <a:pt x="1076" y="727"/>
                  </a:cubicBezTo>
                  <a:lnTo>
                    <a:pt x="877" y="524"/>
                  </a:lnTo>
                  <a:cubicBezTo>
                    <a:pt x="834" y="483"/>
                    <a:pt x="786" y="465"/>
                    <a:pt x="740" y="465"/>
                  </a:cubicBezTo>
                  <a:cubicBezTo>
                    <a:pt x="586" y="465"/>
                    <a:pt x="455" y="662"/>
                    <a:pt x="594" y="810"/>
                  </a:cubicBezTo>
                  <a:lnTo>
                    <a:pt x="794" y="1009"/>
                  </a:lnTo>
                  <a:cubicBezTo>
                    <a:pt x="667" y="1180"/>
                    <a:pt x="584" y="1383"/>
                    <a:pt x="551" y="1596"/>
                  </a:cubicBezTo>
                  <a:lnTo>
                    <a:pt x="268" y="1596"/>
                  </a:lnTo>
                  <a:cubicBezTo>
                    <a:pt x="0" y="1596"/>
                    <a:pt x="0" y="1995"/>
                    <a:pt x="268" y="1995"/>
                  </a:cubicBezTo>
                  <a:lnTo>
                    <a:pt x="551" y="1995"/>
                  </a:lnTo>
                  <a:cubicBezTo>
                    <a:pt x="584" y="2208"/>
                    <a:pt x="667" y="2407"/>
                    <a:pt x="794" y="2581"/>
                  </a:cubicBezTo>
                  <a:lnTo>
                    <a:pt x="594" y="2780"/>
                  </a:lnTo>
                  <a:cubicBezTo>
                    <a:pt x="445" y="2925"/>
                    <a:pt x="579" y="3128"/>
                    <a:pt x="735" y="3128"/>
                  </a:cubicBezTo>
                  <a:cubicBezTo>
                    <a:pt x="783" y="3128"/>
                    <a:pt x="833" y="3109"/>
                    <a:pt x="877" y="3063"/>
                  </a:cubicBezTo>
                  <a:lnTo>
                    <a:pt x="1076" y="2864"/>
                  </a:lnTo>
                  <a:cubicBezTo>
                    <a:pt x="1250" y="2991"/>
                    <a:pt x="1453" y="3074"/>
                    <a:pt x="1663" y="3106"/>
                  </a:cubicBezTo>
                  <a:lnTo>
                    <a:pt x="1663" y="3389"/>
                  </a:lnTo>
                  <a:cubicBezTo>
                    <a:pt x="1663" y="3523"/>
                    <a:pt x="1763" y="3590"/>
                    <a:pt x="1864" y="3590"/>
                  </a:cubicBezTo>
                  <a:cubicBezTo>
                    <a:pt x="1964" y="3590"/>
                    <a:pt x="2065" y="3523"/>
                    <a:pt x="2065" y="3389"/>
                  </a:cubicBezTo>
                  <a:lnTo>
                    <a:pt x="2065" y="3106"/>
                  </a:lnTo>
                  <a:cubicBezTo>
                    <a:pt x="2275" y="3074"/>
                    <a:pt x="2478" y="2991"/>
                    <a:pt x="2652" y="2864"/>
                  </a:cubicBezTo>
                  <a:lnTo>
                    <a:pt x="2851" y="3063"/>
                  </a:lnTo>
                  <a:cubicBezTo>
                    <a:pt x="2895" y="3109"/>
                    <a:pt x="2945" y="3128"/>
                    <a:pt x="2993" y="3128"/>
                  </a:cubicBezTo>
                  <a:cubicBezTo>
                    <a:pt x="3148" y="3128"/>
                    <a:pt x="3283" y="2925"/>
                    <a:pt x="3133" y="2780"/>
                  </a:cubicBezTo>
                  <a:lnTo>
                    <a:pt x="2934" y="2581"/>
                  </a:lnTo>
                  <a:cubicBezTo>
                    <a:pt x="3061" y="2407"/>
                    <a:pt x="3144" y="2208"/>
                    <a:pt x="3177" y="1995"/>
                  </a:cubicBezTo>
                  <a:lnTo>
                    <a:pt x="3459" y="1995"/>
                  </a:lnTo>
                  <a:cubicBezTo>
                    <a:pt x="3727" y="1995"/>
                    <a:pt x="3727" y="1596"/>
                    <a:pt x="3459" y="1596"/>
                  </a:cubicBezTo>
                  <a:lnTo>
                    <a:pt x="3177" y="1596"/>
                  </a:lnTo>
                  <a:cubicBezTo>
                    <a:pt x="3144" y="1383"/>
                    <a:pt x="3061" y="1180"/>
                    <a:pt x="2934" y="1009"/>
                  </a:cubicBezTo>
                  <a:lnTo>
                    <a:pt x="3133" y="810"/>
                  </a:lnTo>
                  <a:cubicBezTo>
                    <a:pt x="3273" y="662"/>
                    <a:pt x="3141" y="465"/>
                    <a:pt x="2988" y="465"/>
                  </a:cubicBezTo>
                  <a:cubicBezTo>
                    <a:pt x="2942" y="465"/>
                    <a:pt x="2894" y="483"/>
                    <a:pt x="2851" y="524"/>
                  </a:cubicBezTo>
                  <a:lnTo>
                    <a:pt x="2652" y="727"/>
                  </a:lnTo>
                  <a:cubicBezTo>
                    <a:pt x="2478" y="597"/>
                    <a:pt x="2275" y="513"/>
                    <a:pt x="2065" y="481"/>
                  </a:cubicBezTo>
                  <a:lnTo>
                    <a:pt x="2065" y="202"/>
                  </a:lnTo>
                  <a:cubicBezTo>
                    <a:pt x="2065" y="68"/>
                    <a:pt x="1964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35b79fb4246_0_843"/>
            <p:cNvSpPr/>
            <p:nvPr/>
          </p:nvSpPr>
          <p:spPr>
            <a:xfrm>
              <a:off x="2798614" y="3440992"/>
              <a:ext cx="40952" cy="3507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671" y="403"/>
                  </a:moveTo>
                  <a:cubicBezTo>
                    <a:pt x="906" y="403"/>
                    <a:pt x="1026" y="693"/>
                    <a:pt x="859" y="860"/>
                  </a:cubicBezTo>
                  <a:cubicBezTo>
                    <a:pt x="804" y="915"/>
                    <a:pt x="736" y="940"/>
                    <a:pt x="670" y="940"/>
                  </a:cubicBezTo>
                  <a:cubicBezTo>
                    <a:pt x="533" y="940"/>
                    <a:pt x="403" y="833"/>
                    <a:pt x="403" y="671"/>
                  </a:cubicBezTo>
                  <a:cubicBezTo>
                    <a:pt x="403" y="525"/>
                    <a:pt x="519" y="407"/>
                    <a:pt x="664" y="407"/>
                  </a:cubicBezTo>
                  <a:cubicBezTo>
                    <a:pt x="666" y="407"/>
                    <a:pt x="668" y="407"/>
                    <a:pt x="671" y="407"/>
                  </a:cubicBezTo>
                  <a:lnTo>
                    <a:pt x="671" y="403"/>
                  </a:lnTo>
                  <a:close/>
                  <a:moveTo>
                    <a:pt x="674" y="0"/>
                  </a:moveTo>
                  <a:cubicBezTo>
                    <a:pt x="331" y="0"/>
                    <a:pt x="1" y="267"/>
                    <a:pt x="1" y="671"/>
                  </a:cubicBezTo>
                  <a:cubicBezTo>
                    <a:pt x="1" y="1041"/>
                    <a:pt x="301" y="1338"/>
                    <a:pt x="671" y="1338"/>
                  </a:cubicBezTo>
                  <a:cubicBezTo>
                    <a:pt x="1265" y="1338"/>
                    <a:pt x="1562" y="621"/>
                    <a:pt x="1141" y="197"/>
                  </a:cubicBezTo>
                  <a:cubicBezTo>
                    <a:pt x="1006" y="61"/>
                    <a:pt x="838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3" name="Google Shape;423;g35b79fb4246_0_843"/>
          <p:cNvCxnSpPr/>
          <p:nvPr/>
        </p:nvCxnSpPr>
        <p:spPr>
          <a:xfrm>
            <a:off x="9170600" y="964400"/>
            <a:ext cx="0" cy="2696700"/>
          </a:xfrm>
          <a:prstGeom prst="straightConnector1">
            <a:avLst/>
          </a:prstGeom>
          <a:noFill/>
          <a:ln w="38100" cap="flat" cmpd="sng">
            <a:solidFill>
              <a:srgbClr val="0E1C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g35b79fb4246_0_843"/>
          <p:cNvSpPr/>
          <p:nvPr/>
        </p:nvSpPr>
        <p:spPr>
          <a:xfrm>
            <a:off x="6587800" y="3663297"/>
            <a:ext cx="898500" cy="9615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5" name="Google Shape;425;g35b79fb4246_0_843"/>
          <p:cNvSpPr/>
          <p:nvPr/>
        </p:nvSpPr>
        <p:spPr>
          <a:xfrm>
            <a:off x="6677600" y="375949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26" name="Google Shape;426;g35b79fb4246_0_843"/>
          <p:cNvGrpSpPr/>
          <p:nvPr/>
        </p:nvGrpSpPr>
        <p:grpSpPr>
          <a:xfrm>
            <a:off x="6754913" y="3874111"/>
            <a:ext cx="560098" cy="560130"/>
            <a:chOff x="2637656" y="2901098"/>
            <a:chExt cx="365289" cy="365525"/>
          </a:xfrm>
        </p:grpSpPr>
        <p:sp>
          <p:nvSpPr>
            <p:cNvPr id="427" name="Google Shape;427;g35b79fb4246_0_843"/>
            <p:cNvSpPr/>
            <p:nvPr/>
          </p:nvSpPr>
          <p:spPr>
            <a:xfrm>
              <a:off x="2696769" y="2959058"/>
              <a:ext cx="300778" cy="302167"/>
            </a:xfrm>
            <a:custGeom>
              <a:avLst/>
              <a:gdLst/>
              <a:ahLst/>
              <a:cxnLst/>
              <a:rect l="l" t="t" r="r" b="b"/>
              <a:pathLst>
                <a:path w="11479" h="11532" extrusionOk="0">
                  <a:moveTo>
                    <a:pt x="10983" y="1"/>
                  </a:moveTo>
                  <a:cubicBezTo>
                    <a:pt x="10980" y="1"/>
                    <a:pt x="10977" y="1"/>
                    <a:pt x="10974" y="1"/>
                  </a:cubicBezTo>
                  <a:lnTo>
                    <a:pt x="682" y="1"/>
                  </a:lnTo>
                  <a:cubicBezTo>
                    <a:pt x="679" y="1"/>
                    <a:pt x="677" y="1"/>
                    <a:pt x="674" y="1"/>
                  </a:cubicBezTo>
                  <a:cubicBezTo>
                    <a:pt x="303" y="1"/>
                    <a:pt x="1" y="306"/>
                    <a:pt x="1" y="678"/>
                  </a:cubicBezTo>
                  <a:lnTo>
                    <a:pt x="1" y="11022"/>
                  </a:lnTo>
                  <a:cubicBezTo>
                    <a:pt x="1" y="11301"/>
                    <a:pt x="226" y="11531"/>
                    <a:pt x="509" y="11531"/>
                  </a:cubicBezTo>
                  <a:lnTo>
                    <a:pt x="1724" y="11531"/>
                  </a:lnTo>
                  <a:cubicBezTo>
                    <a:pt x="2007" y="11531"/>
                    <a:pt x="2233" y="11301"/>
                    <a:pt x="2233" y="11022"/>
                  </a:cubicBezTo>
                  <a:lnTo>
                    <a:pt x="2233" y="2233"/>
                  </a:lnTo>
                  <a:lnTo>
                    <a:pt x="10974" y="2233"/>
                  </a:lnTo>
                  <a:cubicBezTo>
                    <a:pt x="11252" y="2233"/>
                    <a:pt x="11478" y="2003"/>
                    <a:pt x="11478" y="1724"/>
                  </a:cubicBezTo>
                  <a:lnTo>
                    <a:pt x="11478" y="505"/>
                  </a:lnTo>
                  <a:cubicBezTo>
                    <a:pt x="11478" y="229"/>
                    <a:pt x="11257" y="1"/>
                    <a:pt x="10983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35b79fb4246_0_843"/>
            <p:cNvSpPr/>
            <p:nvPr/>
          </p:nvSpPr>
          <p:spPr>
            <a:xfrm>
              <a:off x="2696769" y="3126230"/>
              <a:ext cx="58510" cy="55366"/>
            </a:xfrm>
            <a:custGeom>
              <a:avLst/>
              <a:gdLst/>
              <a:ahLst/>
              <a:cxnLst/>
              <a:rect l="l" t="t" r="r" b="b"/>
              <a:pathLst>
                <a:path w="2233" h="2113" extrusionOk="0">
                  <a:moveTo>
                    <a:pt x="1" y="0"/>
                  </a:moveTo>
                  <a:lnTo>
                    <a:pt x="1" y="2113"/>
                  </a:lnTo>
                  <a:lnTo>
                    <a:pt x="2233" y="2113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35b79fb4246_0_843"/>
            <p:cNvSpPr/>
            <p:nvPr/>
          </p:nvSpPr>
          <p:spPr>
            <a:xfrm>
              <a:off x="2859775" y="2959058"/>
              <a:ext cx="25574" cy="58536"/>
            </a:xfrm>
            <a:custGeom>
              <a:avLst/>
              <a:gdLst/>
              <a:ahLst/>
              <a:cxnLst/>
              <a:rect l="l" t="t" r="r" b="b"/>
              <a:pathLst>
                <a:path w="976" h="2234" extrusionOk="0">
                  <a:moveTo>
                    <a:pt x="1" y="1"/>
                  </a:moveTo>
                  <a:lnTo>
                    <a:pt x="1" y="2233"/>
                  </a:lnTo>
                  <a:lnTo>
                    <a:pt x="975" y="2233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35b79fb4246_0_843"/>
            <p:cNvSpPr/>
            <p:nvPr/>
          </p:nvSpPr>
          <p:spPr>
            <a:xfrm>
              <a:off x="2642949" y="2906627"/>
              <a:ext cx="300883" cy="302010"/>
            </a:xfrm>
            <a:custGeom>
              <a:avLst/>
              <a:gdLst/>
              <a:ahLst/>
              <a:cxnLst/>
              <a:rect l="l" t="t" r="r" b="b"/>
              <a:pathLst>
                <a:path w="11483" h="11526" extrusionOk="0">
                  <a:moveTo>
                    <a:pt x="9759" y="0"/>
                  </a:moveTo>
                  <a:cubicBezTo>
                    <a:pt x="9476" y="0"/>
                    <a:pt x="9250" y="226"/>
                    <a:pt x="9250" y="504"/>
                  </a:cubicBezTo>
                  <a:lnTo>
                    <a:pt x="9250" y="9298"/>
                  </a:lnTo>
                  <a:lnTo>
                    <a:pt x="509" y="9298"/>
                  </a:lnTo>
                  <a:cubicBezTo>
                    <a:pt x="231" y="9298"/>
                    <a:pt x="0" y="9524"/>
                    <a:pt x="0" y="9802"/>
                  </a:cubicBezTo>
                  <a:lnTo>
                    <a:pt x="0" y="11022"/>
                  </a:lnTo>
                  <a:cubicBezTo>
                    <a:pt x="0" y="11297"/>
                    <a:pt x="226" y="11526"/>
                    <a:pt x="500" y="11526"/>
                  </a:cubicBezTo>
                  <a:cubicBezTo>
                    <a:pt x="503" y="11526"/>
                    <a:pt x="506" y="11526"/>
                    <a:pt x="509" y="11526"/>
                  </a:cubicBezTo>
                  <a:lnTo>
                    <a:pt x="10801" y="11526"/>
                  </a:lnTo>
                  <a:cubicBezTo>
                    <a:pt x="11175" y="11526"/>
                    <a:pt x="11482" y="11223"/>
                    <a:pt x="11482" y="10849"/>
                  </a:cubicBezTo>
                  <a:lnTo>
                    <a:pt x="11482" y="504"/>
                  </a:lnTo>
                  <a:cubicBezTo>
                    <a:pt x="11482" y="226"/>
                    <a:pt x="11257" y="0"/>
                    <a:pt x="10978" y="0"/>
                  </a:cubicBezTo>
                  <a:close/>
                </a:path>
              </a:pathLst>
            </a:custGeom>
            <a:solidFill>
              <a:srgbClr val="E5E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35b79fb4246_0_843"/>
            <p:cNvSpPr/>
            <p:nvPr/>
          </p:nvSpPr>
          <p:spPr>
            <a:xfrm>
              <a:off x="2749855" y="2901098"/>
              <a:ext cx="253090" cy="313067"/>
            </a:xfrm>
            <a:custGeom>
              <a:avLst/>
              <a:gdLst/>
              <a:ahLst/>
              <a:cxnLst/>
              <a:rect l="l" t="t" r="r" b="b"/>
              <a:pathLst>
                <a:path w="9659" h="11948" extrusionOk="0">
                  <a:moveTo>
                    <a:pt x="8943" y="2419"/>
                  </a:moveTo>
                  <a:cubicBezTo>
                    <a:pt x="9111" y="2419"/>
                    <a:pt x="9246" y="2554"/>
                    <a:pt x="9246" y="2717"/>
                  </a:cubicBezTo>
                  <a:lnTo>
                    <a:pt x="9246" y="3936"/>
                  </a:lnTo>
                  <a:lnTo>
                    <a:pt x="9246" y="3941"/>
                  </a:lnTo>
                  <a:cubicBezTo>
                    <a:pt x="9246" y="4104"/>
                    <a:pt x="9111" y="4239"/>
                    <a:pt x="8948" y="4239"/>
                  </a:cubicBezTo>
                  <a:lnTo>
                    <a:pt x="8588" y="4239"/>
                  </a:lnTo>
                  <a:lnTo>
                    <a:pt x="8588" y="3413"/>
                  </a:lnTo>
                  <a:cubicBezTo>
                    <a:pt x="8588" y="3274"/>
                    <a:pt x="8485" y="3204"/>
                    <a:pt x="8382" y="3204"/>
                  </a:cubicBezTo>
                  <a:cubicBezTo>
                    <a:pt x="8278" y="3204"/>
                    <a:pt x="8175" y="3274"/>
                    <a:pt x="8175" y="3413"/>
                  </a:cubicBezTo>
                  <a:lnTo>
                    <a:pt x="8175" y="4239"/>
                  </a:lnTo>
                  <a:lnTo>
                    <a:pt x="7609" y="4239"/>
                  </a:lnTo>
                  <a:lnTo>
                    <a:pt x="7609" y="2419"/>
                  </a:lnTo>
                  <a:close/>
                  <a:moveTo>
                    <a:pt x="5674" y="0"/>
                  </a:moveTo>
                  <a:cubicBezTo>
                    <a:pt x="5281" y="0"/>
                    <a:pt x="4964" y="322"/>
                    <a:pt x="4964" y="715"/>
                  </a:cubicBezTo>
                  <a:lnTo>
                    <a:pt x="4964" y="2007"/>
                  </a:lnTo>
                  <a:lnTo>
                    <a:pt x="4052" y="2007"/>
                  </a:lnTo>
                  <a:cubicBezTo>
                    <a:pt x="3773" y="2007"/>
                    <a:pt x="3773" y="2419"/>
                    <a:pt x="4052" y="2419"/>
                  </a:cubicBezTo>
                  <a:lnTo>
                    <a:pt x="4964" y="2419"/>
                  </a:lnTo>
                  <a:lnTo>
                    <a:pt x="4964" y="4239"/>
                  </a:lnTo>
                  <a:lnTo>
                    <a:pt x="4273" y="4239"/>
                  </a:lnTo>
                  <a:lnTo>
                    <a:pt x="4273" y="3773"/>
                  </a:lnTo>
                  <a:cubicBezTo>
                    <a:pt x="4273" y="3636"/>
                    <a:pt x="4169" y="3568"/>
                    <a:pt x="4066" y="3568"/>
                  </a:cubicBezTo>
                  <a:cubicBezTo>
                    <a:pt x="3963" y="3568"/>
                    <a:pt x="3860" y="3636"/>
                    <a:pt x="3860" y="3773"/>
                  </a:cubicBezTo>
                  <a:lnTo>
                    <a:pt x="3860" y="4239"/>
                  </a:lnTo>
                  <a:lnTo>
                    <a:pt x="2996" y="4239"/>
                  </a:lnTo>
                  <a:lnTo>
                    <a:pt x="2996" y="3408"/>
                  </a:lnTo>
                  <a:cubicBezTo>
                    <a:pt x="2996" y="3271"/>
                    <a:pt x="2893" y="3203"/>
                    <a:pt x="2789" y="3203"/>
                  </a:cubicBezTo>
                  <a:cubicBezTo>
                    <a:pt x="2686" y="3203"/>
                    <a:pt x="2583" y="3271"/>
                    <a:pt x="2583" y="3408"/>
                  </a:cubicBezTo>
                  <a:lnTo>
                    <a:pt x="2583" y="4239"/>
                  </a:lnTo>
                  <a:lnTo>
                    <a:pt x="1709" y="4239"/>
                  </a:lnTo>
                  <a:lnTo>
                    <a:pt x="1709" y="3773"/>
                  </a:lnTo>
                  <a:cubicBezTo>
                    <a:pt x="1709" y="3636"/>
                    <a:pt x="1605" y="3568"/>
                    <a:pt x="1500" y="3568"/>
                  </a:cubicBezTo>
                  <a:cubicBezTo>
                    <a:pt x="1396" y="3568"/>
                    <a:pt x="1292" y="3636"/>
                    <a:pt x="1292" y="3773"/>
                  </a:cubicBezTo>
                  <a:lnTo>
                    <a:pt x="1292" y="4239"/>
                  </a:lnTo>
                  <a:lnTo>
                    <a:pt x="413" y="4239"/>
                  </a:lnTo>
                  <a:lnTo>
                    <a:pt x="413" y="3408"/>
                  </a:lnTo>
                  <a:cubicBezTo>
                    <a:pt x="413" y="3271"/>
                    <a:pt x="310" y="3203"/>
                    <a:pt x="207" y="3203"/>
                  </a:cubicBezTo>
                  <a:cubicBezTo>
                    <a:pt x="104" y="3203"/>
                    <a:pt x="0" y="3271"/>
                    <a:pt x="0" y="3408"/>
                  </a:cubicBezTo>
                  <a:lnTo>
                    <a:pt x="0" y="6005"/>
                  </a:lnTo>
                  <a:cubicBezTo>
                    <a:pt x="0" y="6142"/>
                    <a:pt x="104" y="6210"/>
                    <a:pt x="207" y="6210"/>
                  </a:cubicBezTo>
                  <a:cubicBezTo>
                    <a:pt x="310" y="6210"/>
                    <a:pt x="413" y="6142"/>
                    <a:pt x="413" y="6005"/>
                  </a:cubicBezTo>
                  <a:lnTo>
                    <a:pt x="413" y="4652"/>
                  </a:lnTo>
                  <a:lnTo>
                    <a:pt x="4964" y="4652"/>
                  </a:lnTo>
                  <a:lnTo>
                    <a:pt x="4964" y="7119"/>
                  </a:lnTo>
                  <a:cubicBezTo>
                    <a:pt x="4964" y="7258"/>
                    <a:pt x="5067" y="7328"/>
                    <a:pt x="5170" y="7328"/>
                  </a:cubicBezTo>
                  <a:cubicBezTo>
                    <a:pt x="5273" y="7328"/>
                    <a:pt x="5377" y="7258"/>
                    <a:pt x="5377" y="7119"/>
                  </a:cubicBezTo>
                  <a:lnTo>
                    <a:pt x="5377" y="715"/>
                  </a:lnTo>
                  <a:cubicBezTo>
                    <a:pt x="5377" y="552"/>
                    <a:pt x="5511" y="418"/>
                    <a:pt x="5674" y="418"/>
                  </a:cubicBezTo>
                  <a:lnTo>
                    <a:pt x="6894" y="418"/>
                  </a:lnTo>
                  <a:cubicBezTo>
                    <a:pt x="7062" y="418"/>
                    <a:pt x="7196" y="552"/>
                    <a:pt x="7196" y="715"/>
                  </a:cubicBezTo>
                  <a:lnTo>
                    <a:pt x="7196" y="11060"/>
                  </a:lnTo>
                  <a:cubicBezTo>
                    <a:pt x="7196" y="11319"/>
                    <a:pt x="6985" y="11530"/>
                    <a:pt x="6721" y="11530"/>
                  </a:cubicBezTo>
                  <a:lnTo>
                    <a:pt x="2156" y="11530"/>
                  </a:lnTo>
                  <a:cubicBezTo>
                    <a:pt x="1882" y="11530"/>
                    <a:pt x="1882" y="11948"/>
                    <a:pt x="2156" y="11948"/>
                  </a:cubicBezTo>
                  <a:lnTo>
                    <a:pt x="6721" y="11948"/>
                  </a:lnTo>
                  <a:cubicBezTo>
                    <a:pt x="7210" y="11943"/>
                    <a:pt x="7609" y="11549"/>
                    <a:pt x="7609" y="11060"/>
                  </a:cubicBezTo>
                  <a:lnTo>
                    <a:pt x="7609" y="4652"/>
                  </a:lnTo>
                  <a:lnTo>
                    <a:pt x="8948" y="4652"/>
                  </a:lnTo>
                  <a:cubicBezTo>
                    <a:pt x="9342" y="4652"/>
                    <a:pt x="9658" y="4330"/>
                    <a:pt x="9658" y="3936"/>
                  </a:cubicBezTo>
                  <a:lnTo>
                    <a:pt x="9658" y="2717"/>
                  </a:lnTo>
                  <a:cubicBezTo>
                    <a:pt x="9658" y="2323"/>
                    <a:pt x="9342" y="2007"/>
                    <a:pt x="8948" y="2007"/>
                  </a:cubicBezTo>
                  <a:lnTo>
                    <a:pt x="7609" y="2007"/>
                  </a:lnTo>
                  <a:lnTo>
                    <a:pt x="7609" y="715"/>
                  </a:lnTo>
                  <a:cubicBezTo>
                    <a:pt x="7609" y="322"/>
                    <a:pt x="7287" y="0"/>
                    <a:pt x="68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35b79fb4246_0_843"/>
            <p:cNvSpPr/>
            <p:nvPr/>
          </p:nvSpPr>
          <p:spPr>
            <a:xfrm>
              <a:off x="2637656" y="2953529"/>
              <a:ext cx="253221" cy="313094"/>
            </a:xfrm>
            <a:custGeom>
              <a:avLst/>
              <a:gdLst/>
              <a:ahLst/>
              <a:cxnLst/>
              <a:rect l="l" t="t" r="r" b="b"/>
              <a:pathLst>
                <a:path w="9664" h="11949" extrusionOk="0">
                  <a:moveTo>
                    <a:pt x="4282" y="9942"/>
                  </a:moveTo>
                  <a:lnTo>
                    <a:pt x="4282" y="11233"/>
                  </a:lnTo>
                  <a:cubicBezTo>
                    <a:pt x="4282" y="11397"/>
                    <a:pt x="4148" y="11531"/>
                    <a:pt x="3980" y="11531"/>
                  </a:cubicBezTo>
                  <a:lnTo>
                    <a:pt x="2765" y="11531"/>
                  </a:lnTo>
                  <a:cubicBezTo>
                    <a:pt x="2597" y="11531"/>
                    <a:pt x="2463" y="11397"/>
                    <a:pt x="2463" y="11233"/>
                  </a:cubicBezTo>
                  <a:lnTo>
                    <a:pt x="2463" y="9942"/>
                  </a:lnTo>
                  <a:close/>
                  <a:moveTo>
                    <a:pt x="2943" y="1"/>
                  </a:moveTo>
                  <a:cubicBezTo>
                    <a:pt x="2453" y="6"/>
                    <a:pt x="2055" y="399"/>
                    <a:pt x="2055" y="889"/>
                  </a:cubicBezTo>
                  <a:lnTo>
                    <a:pt x="2055" y="7297"/>
                  </a:lnTo>
                  <a:lnTo>
                    <a:pt x="716" y="7297"/>
                  </a:lnTo>
                  <a:cubicBezTo>
                    <a:pt x="322" y="7297"/>
                    <a:pt x="1" y="7619"/>
                    <a:pt x="1" y="8012"/>
                  </a:cubicBezTo>
                  <a:lnTo>
                    <a:pt x="1" y="9232"/>
                  </a:lnTo>
                  <a:cubicBezTo>
                    <a:pt x="1" y="9625"/>
                    <a:pt x="322" y="9942"/>
                    <a:pt x="716" y="9947"/>
                  </a:cubicBezTo>
                  <a:lnTo>
                    <a:pt x="2055" y="9947"/>
                  </a:lnTo>
                  <a:lnTo>
                    <a:pt x="2055" y="11233"/>
                  </a:lnTo>
                  <a:cubicBezTo>
                    <a:pt x="2055" y="11627"/>
                    <a:pt x="2372" y="11944"/>
                    <a:pt x="2765" y="11949"/>
                  </a:cubicBezTo>
                  <a:lnTo>
                    <a:pt x="3985" y="11949"/>
                  </a:lnTo>
                  <a:cubicBezTo>
                    <a:pt x="4378" y="11944"/>
                    <a:pt x="4700" y="11627"/>
                    <a:pt x="4700" y="11233"/>
                  </a:cubicBezTo>
                  <a:lnTo>
                    <a:pt x="4700" y="9947"/>
                  </a:lnTo>
                  <a:lnTo>
                    <a:pt x="5612" y="9947"/>
                  </a:lnTo>
                  <a:cubicBezTo>
                    <a:pt x="5886" y="9947"/>
                    <a:pt x="5886" y="9529"/>
                    <a:pt x="5612" y="9529"/>
                  </a:cubicBezTo>
                  <a:lnTo>
                    <a:pt x="711" y="9529"/>
                  </a:lnTo>
                  <a:cubicBezTo>
                    <a:pt x="548" y="9529"/>
                    <a:pt x="413" y="9395"/>
                    <a:pt x="413" y="9232"/>
                  </a:cubicBezTo>
                  <a:lnTo>
                    <a:pt x="413" y="8012"/>
                  </a:lnTo>
                  <a:cubicBezTo>
                    <a:pt x="413" y="7844"/>
                    <a:pt x="548" y="7710"/>
                    <a:pt x="711" y="7710"/>
                  </a:cubicBezTo>
                  <a:lnTo>
                    <a:pt x="1412" y="7710"/>
                  </a:lnTo>
                  <a:lnTo>
                    <a:pt x="1412" y="8540"/>
                  </a:lnTo>
                  <a:cubicBezTo>
                    <a:pt x="1412" y="8677"/>
                    <a:pt x="1515" y="8746"/>
                    <a:pt x="1618" y="8746"/>
                  </a:cubicBezTo>
                  <a:cubicBezTo>
                    <a:pt x="1721" y="8746"/>
                    <a:pt x="1825" y="8677"/>
                    <a:pt x="1825" y="8540"/>
                  </a:cubicBezTo>
                  <a:lnTo>
                    <a:pt x="1825" y="7710"/>
                  </a:lnTo>
                  <a:lnTo>
                    <a:pt x="2689" y="7710"/>
                  </a:lnTo>
                  <a:lnTo>
                    <a:pt x="2689" y="8233"/>
                  </a:lnTo>
                  <a:cubicBezTo>
                    <a:pt x="2689" y="8370"/>
                    <a:pt x="2793" y="8438"/>
                    <a:pt x="2897" y="8438"/>
                  </a:cubicBezTo>
                  <a:cubicBezTo>
                    <a:pt x="3002" y="8438"/>
                    <a:pt x="3106" y="8370"/>
                    <a:pt x="3106" y="8233"/>
                  </a:cubicBezTo>
                  <a:lnTo>
                    <a:pt x="3106" y="7710"/>
                  </a:lnTo>
                  <a:lnTo>
                    <a:pt x="3970" y="7710"/>
                  </a:lnTo>
                  <a:lnTo>
                    <a:pt x="3970" y="8540"/>
                  </a:lnTo>
                  <a:cubicBezTo>
                    <a:pt x="3970" y="8641"/>
                    <a:pt x="4047" y="8732"/>
                    <a:pt x="4148" y="8742"/>
                  </a:cubicBezTo>
                  <a:cubicBezTo>
                    <a:pt x="4153" y="8744"/>
                    <a:pt x="4158" y="8746"/>
                    <a:pt x="4162" y="8746"/>
                  </a:cubicBezTo>
                  <a:cubicBezTo>
                    <a:pt x="4167" y="8746"/>
                    <a:pt x="4172" y="8744"/>
                    <a:pt x="4177" y="8742"/>
                  </a:cubicBezTo>
                  <a:cubicBezTo>
                    <a:pt x="4292" y="8742"/>
                    <a:pt x="4383" y="8651"/>
                    <a:pt x="4383" y="8536"/>
                  </a:cubicBezTo>
                  <a:lnTo>
                    <a:pt x="4383" y="7710"/>
                  </a:lnTo>
                  <a:lnTo>
                    <a:pt x="5247" y="7710"/>
                  </a:lnTo>
                  <a:lnTo>
                    <a:pt x="5247" y="8228"/>
                  </a:lnTo>
                  <a:cubicBezTo>
                    <a:pt x="5247" y="8368"/>
                    <a:pt x="5352" y="8437"/>
                    <a:pt x="5456" y="8437"/>
                  </a:cubicBezTo>
                  <a:cubicBezTo>
                    <a:pt x="5560" y="8437"/>
                    <a:pt x="5665" y="8368"/>
                    <a:pt x="5665" y="8228"/>
                  </a:cubicBezTo>
                  <a:lnTo>
                    <a:pt x="5665" y="7710"/>
                  </a:lnTo>
                  <a:lnTo>
                    <a:pt x="6529" y="7710"/>
                  </a:lnTo>
                  <a:lnTo>
                    <a:pt x="6529" y="8536"/>
                  </a:lnTo>
                  <a:cubicBezTo>
                    <a:pt x="6529" y="8675"/>
                    <a:pt x="6632" y="8744"/>
                    <a:pt x="6735" y="8744"/>
                  </a:cubicBezTo>
                  <a:cubicBezTo>
                    <a:pt x="6838" y="8744"/>
                    <a:pt x="6942" y="8675"/>
                    <a:pt x="6942" y="8536"/>
                  </a:cubicBezTo>
                  <a:lnTo>
                    <a:pt x="6942" y="7710"/>
                  </a:lnTo>
                  <a:lnTo>
                    <a:pt x="7815" y="7710"/>
                  </a:lnTo>
                  <a:lnTo>
                    <a:pt x="7815" y="8228"/>
                  </a:lnTo>
                  <a:cubicBezTo>
                    <a:pt x="7815" y="8368"/>
                    <a:pt x="7919" y="8437"/>
                    <a:pt x="8022" y="8437"/>
                  </a:cubicBezTo>
                  <a:cubicBezTo>
                    <a:pt x="8125" y="8437"/>
                    <a:pt x="8228" y="8368"/>
                    <a:pt x="8228" y="8228"/>
                  </a:cubicBezTo>
                  <a:lnTo>
                    <a:pt x="8228" y="7710"/>
                  </a:lnTo>
                  <a:lnTo>
                    <a:pt x="9246" y="7710"/>
                  </a:lnTo>
                  <a:lnTo>
                    <a:pt x="9246" y="8536"/>
                  </a:lnTo>
                  <a:cubicBezTo>
                    <a:pt x="9246" y="8675"/>
                    <a:pt x="9350" y="8744"/>
                    <a:pt x="9455" y="8744"/>
                  </a:cubicBezTo>
                  <a:cubicBezTo>
                    <a:pt x="9559" y="8744"/>
                    <a:pt x="9663" y="8675"/>
                    <a:pt x="9663" y="8536"/>
                  </a:cubicBezTo>
                  <a:lnTo>
                    <a:pt x="9663" y="7422"/>
                  </a:lnTo>
                  <a:lnTo>
                    <a:pt x="9663" y="5948"/>
                  </a:lnTo>
                  <a:cubicBezTo>
                    <a:pt x="9663" y="5809"/>
                    <a:pt x="9559" y="5739"/>
                    <a:pt x="9455" y="5739"/>
                  </a:cubicBezTo>
                  <a:cubicBezTo>
                    <a:pt x="9350" y="5739"/>
                    <a:pt x="9246" y="5809"/>
                    <a:pt x="9246" y="5948"/>
                  </a:cubicBezTo>
                  <a:lnTo>
                    <a:pt x="9246" y="7297"/>
                  </a:lnTo>
                  <a:lnTo>
                    <a:pt x="4700" y="7297"/>
                  </a:lnTo>
                  <a:lnTo>
                    <a:pt x="4700" y="4825"/>
                  </a:lnTo>
                  <a:cubicBezTo>
                    <a:pt x="4700" y="4688"/>
                    <a:pt x="4597" y="4620"/>
                    <a:pt x="4494" y="4620"/>
                  </a:cubicBezTo>
                  <a:cubicBezTo>
                    <a:pt x="4390" y="4620"/>
                    <a:pt x="4287" y="4688"/>
                    <a:pt x="4287" y="4825"/>
                  </a:cubicBezTo>
                  <a:lnTo>
                    <a:pt x="4287" y="7297"/>
                  </a:lnTo>
                  <a:lnTo>
                    <a:pt x="2468" y="7297"/>
                  </a:lnTo>
                  <a:lnTo>
                    <a:pt x="2468" y="889"/>
                  </a:lnTo>
                  <a:cubicBezTo>
                    <a:pt x="2468" y="630"/>
                    <a:pt x="2679" y="418"/>
                    <a:pt x="2943" y="418"/>
                  </a:cubicBezTo>
                  <a:lnTo>
                    <a:pt x="7508" y="418"/>
                  </a:lnTo>
                  <a:cubicBezTo>
                    <a:pt x="7782" y="418"/>
                    <a:pt x="7782" y="1"/>
                    <a:pt x="75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g35b79fb4246_0_843"/>
          <p:cNvSpPr/>
          <p:nvPr/>
        </p:nvSpPr>
        <p:spPr>
          <a:xfrm>
            <a:off x="8721400" y="3663297"/>
            <a:ext cx="898500" cy="9615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34" name="Google Shape;434;g35b79fb4246_0_843"/>
          <p:cNvSpPr/>
          <p:nvPr/>
        </p:nvSpPr>
        <p:spPr>
          <a:xfrm>
            <a:off x="8811200" y="375949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35" name="Google Shape;435;g35b79fb4246_0_8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1855" y="3808348"/>
            <a:ext cx="649533" cy="64953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35b79fb4246_0_843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Cameli M, et al. J Cardiovasc Echogr. 2018;28(3):151-153.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b79fb4246_0_1569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PROTOCOLO DE INVESTIGACIÓN</a:t>
            </a:r>
            <a:endParaRPr sz="2300" b="1">
              <a:solidFill>
                <a:schemeClr val="dk1"/>
              </a:solidFill>
            </a:endParaRPr>
          </a:p>
        </p:txBody>
      </p:sp>
      <p:grpSp>
        <p:nvGrpSpPr>
          <p:cNvPr id="442" name="Google Shape;442;g35b79fb4246_0_1569"/>
          <p:cNvGrpSpPr/>
          <p:nvPr/>
        </p:nvGrpSpPr>
        <p:grpSpPr>
          <a:xfrm>
            <a:off x="1058172" y="4416562"/>
            <a:ext cx="7943768" cy="857979"/>
            <a:chOff x="1593000" y="2322568"/>
            <a:chExt cx="5957975" cy="643500"/>
          </a:xfrm>
        </p:grpSpPr>
        <p:sp>
          <p:nvSpPr>
            <p:cNvPr id="443" name="Google Shape;443;g35b79fb4246_0_15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g35b79fb4246_0_156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g35b79fb4246_0_156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g35b79fb4246_0_156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21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OBJETIVOS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7" name="Google Shape;447;g35b79fb4246_0_156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g35b79fb4246_0_156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49" name="Google Shape;449;g35b79fb4246_0_156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Objetivo general.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(preciso, concreto, medible y realista)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Objetivos específicos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" name="Google Shape;450;g35b79fb4246_0_1569"/>
          <p:cNvGrpSpPr/>
          <p:nvPr/>
        </p:nvGrpSpPr>
        <p:grpSpPr>
          <a:xfrm>
            <a:off x="1058172" y="3543406"/>
            <a:ext cx="7943768" cy="857979"/>
            <a:chOff x="1593000" y="2322568"/>
            <a:chExt cx="5957975" cy="643500"/>
          </a:xfrm>
        </p:grpSpPr>
        <p:sp>
          <p:nvSpPr>
            <p:cNvPr id="451" name="Google Shape;451;g35b79fb4246_0_15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g35b79fb4246_0_156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g35b79fb4246_0_156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g35b79fb4246_0_156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JUSTIFICACIÓN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g35b79fb4246_0_156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g35b79fb4246_0_156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57" name="Google Shape;457;g35b79fb4246_0_156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Fundamentación teórica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del problema de investigación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Justificación de la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relevancia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del estudio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8" name="Google Shape;458;g35b79fb4246_0_1569"/>
          <p:cNvGrpSpPr/>
          <p:nvPr/>
        </p:nvGrpSpPr>
        <p:grpSpPr>
          <a:xfrm>
            <a:off x="1058172" y="2670215"/>
            <a:ext cx="7943768" cy="857979"/>
            <a:chOff x="1593000" y="2322568"/>
            <a:chExt cx="5957975" cy="643500"/>
          </a:xfrm>
        </p:grpSpPr>
        <p:sp>
          <p:nvSpPr>
            <p:cNvPr id="459" name="Google Shape;459;g35b79fb4246_0_15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g35b79fb4246_0_156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g35b79fb4246_0_156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g35b79fb4246_0_156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PREGUNTA + HI</a:t>
              </a:r>
              <a:endParaRPr sz="2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63" name="Google Shape;463;g35b79fb4246_0_156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g35b79fb4246_0_156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65" name="Google Shape;465;g35b79fb4246_0_156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Pregunta/s de investigación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Hipótesis planteadas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6" name="Google Shape;466;g35b79fb4246_0_1569"/>
          <p:cNvGrpSpPr/>
          <p:nvPr/>
        </p:nvGrpSpPr>
        <p:grpSpPr>
          <a:xfrm>
            <a:off x="1058172" y="1797069"/>
            <a:ext cx="7943768" cy="857979"/>
            <a:chOff x="1593000" y="2322568"/>
            <a:chExt cx="5957975" cy="643500"/>
          </a:xfrm>
        </p:grpSpPr>
        <p:sp>
          <p:nvSpPr>
            <p:cNvPr id="467" name="Google Shape;467;g35b79fb4246_0_15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g35b79fb4246_0_156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g35b79fb4246_0_156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g35b79fb4246_0_1569"/>
            <p:cNvSpPr/>
            <p:nvPr/>
          </p:nvSpPr>
          <p:spPr>
            <a:xfrm>
              <a:off x="2342625" y="2399958"/>
              <a:ext cx="226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INTRODUCCIÓN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g35b79fb4246_0_156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g35b79fb4246_0_156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73" name="Google Shape;473;g35b79fb4246_0_156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Contextualización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del problema de investigación, conceptos clave y definiciones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Revisión de la literatura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relevante,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antecedentes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y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estado del área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a investigar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74" name="Google Shape;474;g35b79fb4246_0_1569"/>
          <p:cNvGrpSpPr/>
          <p:nvPr/>
        </p:nvGrpSpPr>
        <p:grpSpPr>
          <a:xfrm>
            <a:off x="1058172" y="923903"/>
            <a:ext cx="7943768" cy="857979"/>
            <a:chOff x="1593000" y="2322568"/>
            <a:chExt cx="5957975" cy="643500"/>
          </a:xfrm>
        </p:grpSpPr>
        <p:sp>
          <p:nvSpPr>
            <p:cNvPr id="475" name="Google Shape;475;g35b79fb4246_0_15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g35b79fb4246_0_156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g35b79fb4246_0_156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g35b79fb4246_0_156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TÍTULO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g35b79fb4246_0_156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g35b79fb4246_0_156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81" name="Google Shape;481;g35b79fb4246_0_156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Debe ser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conciso y específico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Reflejar el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objetivo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del trabajo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Destacar los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aspectos fundamentales del estudio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2" name="Google Shape;482;g35b79fb4246_0_1569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Cameli M, et al. J Cardiovasc Echogr. 2018;28(3):151-153.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g35b79fb4246_0_1904"/>
          <p:cNvGrpSpPr/>
          <p:nvPr/>
        </p:nvGrpSpPr>
        <p:grpSpPr>
          <a:xfrm>
            <a:off x="1056922" y="5051137"/>
            <a:ext cx="7943768" cy="857979"/>
            <a:chOff x="1593000" y="2322568"/>
            <a:chExt cx="5957975" cy="643500"/>
          </a:xfrm>
        </p:grpSpPr>
        <p:sp>
          <p:nvSpPr>
            <p:cNvPr id="488" name="Google Shape;488;g35b79fb4246_0_19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g35b79fb4246_0_19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g35b79fb4246_0_19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g35b79fb4246_0_19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FCI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g35b79fb4246_0_19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g35b79fb4246_0_19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10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494" name="Google Shape;494;g35b79fb4246_0_190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Documento con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información importante 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sobre el estudio para el paciente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Posibles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riesgos y beneficios.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Firmas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5" name="Google Shape;495;g35b79fb4246_0_1904"/>
          <p:cNvGrpSpPr/>
          <p:nvPr/>
        </p:nvGrpSpPr>
        <p:grpSpPr>
          <a:xfrm>
            <a:off x="1056922" y="3568381"/>
            <a:ext cx="7943768" cy="857979"/>
            <a:chOff x="1593000" y="2322568"/>
            <a:chExt cx="5957975" cy="643500"/>
          </a:xfrm>
        </p:grpSpPr>
        <p:sp>
          <p:nvSpPr>
            <p:cNvPr id="496" name="Google Shape;496;g35b79fb4246_0_19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g35b79fb4246_0_19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g35b79fb4246_0_19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35b79fb4246_0_19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REFERENCIAS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0" name="Google Shape;500;g35b79fb4246_0_19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g35b79fb4246_0_19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09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02" name="Google Shape;502;g35b79fb4246_0_190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Listado de todas las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fuentes consultadas y citadas en el protocolo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g35b79fb4246_0_1904"/>
          <p:cNvGrpSpPr/>
          <p:nvPr/>
        </p:nvGrpSpPr>
        <p:grpSpPr>
          <a:xfrm>
            <a:off x="1056922" y="2695190"/>
            <a:ext cx="7943768" cy="857979"/>
            <a:chOff x="1593000" y="2322568"/>
            <a:chExt cx="5957975" cy="643500"/>
          </a:xfrm>
        </p:grpSpPr>
        <p:sp>
          <p:nvSpPr>
            <p:cNvPr id="504" name="Google Shape;504;g35b79fb4246_0_19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g35b79fb4246_0_19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g35b79fb4246_0_19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g35b79fb4246_0_19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PRESUPUESTO</a:t>
              </a:r>
              <a:endParaRPr sz="2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08" name="Google Shape;508;g35b79fb4246_0_19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g35b79fb4246_0_19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08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10" name="Google Shape;510;g35b79fb4246_0_190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Recursos necesarios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para llevar a cabo la investigación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Detalle de los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gastos previstos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1" name="Google Shape;511;g35b79fb4246_0_1904"/>
          <p:cNvGrpSpPr/>
          <p:nvPr/>
        </p:nvGrpSpPr>
        <p:grpSpPr>
          <a:xfrm>
            <a:off x="1056922" y="1822044"/>
            <a:ext cx="7943768" cy="857979"/>
            <a:chOff x="1593000" y="2322568"/>
            <a:chExt cx="5957975" cy="643500"/>
          </a:xfrm>
        </p:grpSpPr>
        <p:sp>
          <p:nvSpPr>
            <p:cNvPr id="512" name="Google Shape;512;g35b79fb4246_0_19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g35b79fb4246_0_19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g35b79fb4246_0_19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g35b79fb4246_0_1904"/>
            <p:cNvSpPr/>
            <p:nvPr/>
          </p:nvSpPr>
          <p:spPr>
            <a:xfrm>
              <a:off x="2342625" y="2399958"/>
              <a:ext cx="226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CRONOGRAMA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g35b79fb4246_0_19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g35b79fb4246_0_19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07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18" name="Google Shape;518;g35b79fb4246_0_1904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Planificación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temporal de las actividades de investigación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Distribución de las tareas</a:t>
              </a: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 a lo largo del tiempo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9" name="Google Shape;519;g35b79fb4246_0_1904"/>
          <p:cNvGrpSpPr/>
          <p:nvPr/>
        </p:nvGrpSpPr>
        <p:grpSpPr>
          <a:xfrm>
            <a:off x="1056922" y="948878"/>
            <a:ext cx="7943873" cy="857979"/>
            <a:chOff x="1593000" y="2322568"/>
            <a:chExt cx="5958054" cy="643500"/>
          </a:xfrm>
        </p:grpSpPr>
        <p:sp>
          <p:nvSpPr>
            <p:cNvPr id="520" name="Google Shape;520;g35b79fb4246_0_19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g35b79fb4246_0_19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g35b79fb4246_0_19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0C57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g35b79fb4246_0_19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MÉTODOS</a:t>
              </a:r>
              <a:endParaRPr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4" name="Google Shape;524;g35b79fb4246_0_19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C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g35b79fb4246_0_19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0E63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06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526" name="Google Shape;526;g35b79fb4246_0_1904"/>
            <p:cNvSpPr/>
            <p:nvPr/>
          </p:nvSpPr>
          <p:spPr>
            <a:xfrm>
              <a:off x="4387854" y="2323747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Tipo de estudio, población y muestra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Descripción operativa de las </a:t>
              </a: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variables, recolección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Análisis estadístico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600" lvl="0" indent="-3746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57D3"/>
                </a:buClr>
                <a:buSzPts val="1100"/>
                <a:buFont typeface="Roboto"/>
                <a:buChar char="●"/>
              </a:pPr>
              <a:r>
                <a:rPr lang="en-US" sz="1100" b="1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Consideraciones éticas</a:t>
              </a:r>
              <a:endParaRPr sz="1100" b="1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7" name="Google Shape;527;g35b79fb4246_0_1904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PROTOCOLO DE INVESTIGACIÓN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528" name="Google Shape;528;g35b79fb4246_0_1904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Cameli M, et al. J Cardiovasc Echogr. 2018;28(3):151-153.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b79fb4246_0_2104"/>
          <p:cNvSpPr/>
          <p:nvPr/>
        </p:nvSpPr>
        <p:spPr>
          <a:xfrm>
            <a:off x="918375" y="322025"/>
            <a:ext cx="4508400" cy="6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rgbClr val="FF314F"/>
                </a:solidFill>
              </a:rPr>
              <a:t>Quién ganó?</a:t>
            </a:r>
            <a:endParaRPr sz="4900" b="1">
              <a:solidFill>
                <a:srgbClr val="FF314F"/>
              </a:solidFill>
            </a:endParaRPr>
          </a:p>
        </p:txBody>
      </p:sp>
      <p:sp>
        <p:nvSpPr>
          <p:cNvPr id="534" name="Google Shape;534;g35b79fb4246_0_2104"/>
          <p:cNvSpPr txBox="1"/>
          <p:nvPr/>
        </p:nvSpPr>
        <p:spPr>
          <a:xfrm>
            <a:off x="811050" y="1156900"/>
            <a:ext cx="95535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Pista 1: </a:t>
            </a:r>
            <a:r>
              <a:rPr lang="en-US">
                <a:solidFill>
                  <a:schemeClr val="dk1"/>
                </a:solidFill>
              </a:rPr>
              <a:t>Nací sin voz ni lenguaje, pero te ayudo a entender lo que a simple vista no logras aprender.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Pista 2: </a:t>
            </a:r>
            <a:r>
              <a:rPr lang="en-US">
                <a:solidFill>
                  <a:schemeClr val="dk1"/>
                </a:solidFill>
              </a:rPr>
              <a:t>No camino ni respiro, más viajo con tu mirada. Cuando el detalle es esquivo, soy tu aliada entrenada.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Pista 3: </a:t>
            </a:r>
            <a:r>
              <a:rPr lang="en-US">
                <a:solidFill>
                  <a:schemeClr val="dk1"/>
                </a:solidFill>
              </a:rPr>
              <a:t>Soy círculo sin ser rueda, ni aro para jugar. Y aunque parezco sencilla, te puedo iluminar.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Pista 4: </a:t>
            </a:r>
            <a:r>
              <a:rPr lang="en-US">
                <a:solidFill>
                  <a:schemeClr val="dk1"/>
                </a:solidFill>
              </a:rPr>
              <a:t> No soy ojo, pero enfoco; no soy luz, pero te aclaro. Y cuando el saber se escapa, te lo traigo bien cercano.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Pista 5: </a:t>
            </a:r>
            <a:r>
              <a:rPr lang="en-US">
                <a:solidFill>
                  <a:schemeClr val="dk1"/>
                </a:solidFill>
              </a:rPr>
              <a:t>En islandés se llama Stækkunargler y en japonés 虫眼鏡.</a:t>
            </a:r>
            <a:br>
              <a:rPr lang="en-US" b="1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35b79fb4246_0_2104"/>
          <p:cNvSpPr txBox="1"/>
          <p:nvPr/>
        </p:nvSpPr>
        <p:spPr>
          <a:xfrm>
            <a:off x="1359675" y="3601925"/>
            <a:ext cx="5271600" cy="1598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F31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 curiosidad en la mente y una lupa en la mano, todo caso clínico puede convertirse en una oportunidad de descubrir.</a:t>
            </a:r>
            <a:endParaRPr sz="250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By ChatGPT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536" name="Google Shape;536;g35b79fb4246_0_2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727" y="3303775"/>
            <a:ext cx="1695400" cy="25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</a:pPr>
            <a:r>
              <a:rPr lang="en-US"/>
              <a:t>Conflictos de interés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/>
              <a:t>Ninguno para esta charla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"/>
          <p:cNvSpPr txBox="1">
            <a:spLocks noGrp="1"/>
          </p:cNvSpPr>
          <p:nvPr>
            <p:ph type="ctrTitle"/>
          </p:nvPr>
        </p:nvSpPr>
        <p:spPr>
          <a:xfrm>
            <a:off x="1740453" y="4465750"/>
            <a:ext cx="87111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Muchas gracias!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b79fb4246_0_2075"/>
          <p:cNvSpPr/>
          <p:nvPr/>
        </p:nvSpPr>
        <p:spPr>
          <a:xfrm>
            <a:off x="870675" y="453225"/>
            <a:ext cx="10614900" cy="280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35b79fb4246_0_2075"/>
          <p:cNvSpPr txBox="1"/>
          <p:nvPr/>
        </p:nvSpPr>
        <p:spPr>
          <a:xfrm>
            <a:off x="6488275" y="727550"/>
            <a:ext cx="4711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 1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Nací sin voz ni lenguaje,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te ayudo a entender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que a simple vista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logras aprender.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8" name="Google Shape;548;g35b79fb4246_0_2075"/>
          <p:cNvCxnSpPr>
            <a:stCxn id="546" idx="0"/>
            <a:endCxn id="546" idx="2"/>
          </p:cNvCxnSpPr>
          <p:nvPr/>
        </p:nvCxnSpPr>
        <p:spPr>
          <a:xfrm>
            <a:off x="6178125" y="453225"/>
            <a:ext cx="0" cy="28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49" name="Google Shape;549;g35b79fb4246_0_2075"/>
          <p:cNvSpPr/>
          <p:nvPr/>
        </p:nvSpPr>
        <p:spPr>
          <a:xfrm>
            <a:off x="870675" y="3577425"/>
            <a:ext cx="10614900" cy="280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5b79fb4246_0_2075"/>
          <p:cNvSpPr txBox="1"/>
          <p:nvPr/>
        </p:nvSpPr>
        <p:spPr>
          <a:xfrm>
            <a:off x="6488275" y="3851750"/>
            <a:ext cx="4711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 2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camino ni respiro,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viajo con tu mirada.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el detalle es esquivo,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 tu aliada entrenada.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1" name="Google Shape;551;g35b79fb4246_0_2075"/>
          <p:cNvCxnSpPr>
            <a:stCxn id="549" idx="0"/>
            <a:endCxn id="549" idx="2"/>
          </p:cNvCxnSpPr>
          <p:nvPr/>
        </p:nvCxnSpPr>
        <p:spPr>
          <a:xfrm>
            <a:off x="6178125" y="3577425"/>
            <a:ext cx="0" cy="28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5b79fb4246_0_2085"/>
          <p:cNvSpPr/>
          <p:nvPr/>
        </p:nvSpPr>
        <p:spPr>
          <a:xfrm>
            <a:off x="870675" y="453225"/>
            <a:ext cx="10614900" cy="280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35b79fb4246_0_2085"/>
          <p:cNvSpPr txBox="1"/>
          <p:nvPr/>
        </p:nvSpPr>
        <p:spPr>
          <a:xfrm>
            <a:off x="6488275" y="727550"/>
            <a:ext cx="4711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 3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 círculo sin ser rueda,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 aro para jugar.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aunque parezco sencilla,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puedo iluminar.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8" name="Google Shape;558;g35b79fb4246_0_2085"/>
          <p:cNvCxnSpPr>
            <a:stCxn id="556" idx="0"/>
            <a:endCxn id="556" idx="2"/>
          </p:cNvCxnSpPr>
          <p:nvPr/>
        </p:nvCxnSpPr>
        <p:spPr>
          <a:xfrm>
            <a:off x="6178125" y="453225"/>
            <a:ext cx="0" cy="28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59" name="Google Shape;559;g35b79fb4246_0_2085"/>
          <p:cNvSpPr/>
          <p:nvPr/>
        </p:nvSpPr>
        <p:spPr>
          <a:xfrm>
            <a:off x="870675" y="3577425"/>
            <a:ext cx="10614900" cy="280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35b79fb4246_0_2085"/>
          <p:cNvSpPr txBox="1"/>
          <p:nvPr/>
        </p:nvSpPr>
        <p:spPr>
          <a:xfrm>
            <a:off x="6488275" y="3851750"/>
            <a:ext cx="4711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 4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soy ojo, pero enfoco;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soy luz, pero te aclaro.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cuando el saber se escapa,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lo traigo bien cercano.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1" name="Google Shape;561;g35b79fb4246_0_2085"/>
          <p:cNvCxnSpPr>
            <a:stCxn id="559" idx="0"/>
            <a:endCxn id="559" idx="2"/>
          </p:cNvCxnSpPr>
          <p:nvPr/>
        </p:nvCxnSpPr>
        <p:spPr>
          <a:xfrm>
            <a:off x="6178125" y="3577425"/>
            <a:ext cx="0" cy="28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b79fb4246_0_2094"/>
          <p:cNvSpPr/>
          <p:nvPr/>
        </p:nvSpPr>
        <p:spPr>
          <a:xfrm>
            <a:off x="870675" y="453225"/>
            <a:ext cx="10614900" cy="2802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g35b79fb4246_0_2094"/>
          <p:cNvSpPr txBox="1"/>
          <p:nvPr/>
        </p:nvSpPr>
        <p:spPr>
          <a:xfrm>
            <a:off x="6488275" y="727550"/>
            <a:ext cx="4711200" cy="2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PISTA 5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islandés se llama Stækkunargler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en japonés 虫眼鏡.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8" name="Google Shape;568;g35b79fb4246_0_2094"/>
          <p:cNvCxnSpPr>
            <a:stCxn id="566" idx="0"/>
            <a:endCxn id="566" idx="2"/>
          </p:cNvCxnSpPr>
          <p:nvPr/>
        </p:nvCxnSpPr>
        <p:spPr>
          <a:xfrm>
            <a:off x="6178125" y="453225"/>
            <a:ext cx="0" cy="280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b79fb4246_0_597"/>
          <p:cNvSpPr/>
          <p:nvPr/>
        </p:nvSpPr>
        <p:spPr>
          <a:xfrm>
            <a:off x="240513" y="3448100"/>
            <a:ext cx="10720800" cy="5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E1C45"/>
          </a:solidFill>
          <a:ln w="9525" cap="flat" cmpd="sng">
            <a:solidFill>
              <a:srgbClr val="54A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2" name="Google Shape;112;g35b79fb4246_0_597"/>
          <p:cNvSpPr/>
          <p:nvPr/>
        </p:nvSpPr>
        <p:spPr>
          <a:xfrm>
            <a:off x="415600" y="3252047"/>
            <a:ext cx="898500" cy="961800"/>
          </a:xfrm>
          <a:prstGeom prst="rect">
            <a:avLst/>
          </a:prstGeom>
          <a:solidFill>
            <a:srgbClr val="55A7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g35b79fb4246_0_597"/>
          <p:cNvSpPr/>
          <p:nvPr/>
        </p:nvSpPr>
        <p:spPr>
          <a:xfrm>
            <a:off x="505400" y="33482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14" name="Google Shape;114;g35b79fb4246_0_597"/>
          <p:cNvGrpSpPr/>
          <p:nvPr/>
        </p:nvGrpSpPr>
        <p:grpSpPr>
          <a:xfrm>
            <a:off x="580637" y="3456296"/>
            <a:ext cx="557752" cy="557746"/>
            <a:chOff x="3554290" y="3380517"/>
            <a:chExt cx="340092" cy="338623"/>
          </a:xfrm>
        </p:grpSpPr>
        <p:sp>
          <p:nvSpPr>
            <p:cNvPr id="115" name="Google Shape;115;g35b79fb4246_0_597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5b79fb4246_0_597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5b79fb4246_0_597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5b79fb4246_0_597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35b79fb4246_0_597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5b79fb4246_0_597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5b79fb4246_0_597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35b79fb4246_0_597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5b79fb4246_0_597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5b79fb4246_0_597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5b79fb4246_0_597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35b79fb4246_0_597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35b79fb4246_0_597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35b79fb4246_0_597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35b79fb4246_0_597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35b79fb4246_0_597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35b79fb4246_0_597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35b79fb4246_0_597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g35b79fb4246_0_597"/>
          <p:cNvSpPr txBox="1"/>
          <p:nvPr/>
        </p:nvSpPr>
        <p:spPr>
          <a:xfrm>
            <a:off x="877200" y="666300"/>
            <a:ext cx="8363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OBSERVACIÓN Y REVISIÓN DE LA LITERATURA</a:t>
            </a:r>
            <a:endParaRPr sz="20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Consiste en encontrar el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tema relevante 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que se quiere observar o comprender y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merece ser objeto de investigación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para recoger datos de la realidad. 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Realizar una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revisión exhaustiva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de la literatura científica existente para comprender el estado actual del conocimiento en el área de interés.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Identificar la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brecha en el conocimiento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que el estudio pretende abordar y justificar la importancia de la investigación propuesta.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5b79fb4246_0_597"/>
          <p:cNvSpPr/>
          <p:nvPr/>
        </p:nvSpPr>
        <p:spPr>
          <a:xfrm>
            <a:off x="2549200" y="3252047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5" name="Google Shape;135;g35b79fb4246_0_597"/>
          <p:cNvSpPr/>
          <p:nvPr/>
        </p:nvSpPr>
        <p:spPr>
          <a:xfrm>
            <a:off x="2639000" y="33482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Google Shape;136;g35b79fb4246_0_597"/>
          <p:cNvSpPr txBox="1"/>
          <p:nvPr/>
        </p:nvSpPr>
        <p:spPr>
          <a:xfrm>
            <a:off x="3112400" y="4311200"/>
            <a:ext cx="730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 DE INVESTIGACIÓN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partir de los datos recopilados durante la etapa de la observación el investigador planteará la 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 o cuestión que quiere resolver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35b79fb4246_0_597"/>
          <p:cNvCxnSpPr>
            <a:stCxn id="134" idx="2"/>
          </p:cNvCxnSpPr>
          <p:nvPr/>
        </p:nvCxnSpPr>
        <p:spPr>
          <a:xfrm>
            <a:off x="2998450" y="4213847"/>
            <a:ext cx="16200" cy="1175100"/>
          </a:xfrm>
          <a:prstGeom prst="straightConnector1">
            <a:avLst/>
          </a:prstGeom>
          <a:noFill/>
          <a:ln w="38100" cap="flat" cmpd="sng">
            <a:solidFill>
              <a:srgbClr val="0E1C4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8" name="Google Shape;138;g35b79fb4246_0_597"/>
          <p:cNvGrpSpPr/>
          <p:nvPr/>
        </p:nvGrpSpPr>
        <p:grpSpPr>
          <a:xfrm>
            <a:off x="2722092" y="3469604"/>
            <a:ext cx="553022" cy="513797"/>
            <a:chOff x="3009951" y="3665139"/>
            <a:chExt cx="414745" cy="385328"/>
          </a:xfrm>
        </p:grpSpPr>
        <p:sp>
          <p:nvSpPr>
            <p:cNvPr id="139" name="Google Shape;139;g35b79fb4246_0_597"/>
            <p:cNvSpPr/>
            <p:nvPr/>
          </p:nvSpPr>
          <p:spPr>
            <a:xfrm>
              <a:off x="3015505" y="3670875"/>
              <a:ext cx="388524" cy="373829"/>
            </a:xfrm>
            <a:custGeom>
              <a:avLst/>
              <a:gdLst/>
              <a:ahLst/>
              <a:cxnLst/>
              <a:rect l="l" t="t" r="r" b="b"/>
              <a:pathLst>
                <a:path w="14832" h="14271" extrusionOk="0">
                  <a:moveTo>
                    <a:pt x="7697" y="0"/>
                  </a:moveTo>
                  <a:cubicBezTo>
                    <a:pt x="4812" y="0"/>
                    <a:pt x="2208" y="1738"/>
                    <a:pt x="1104" y="4404"/>
                  </a:cubicBezTo>
                  <a:cubicBezTo>
                    <a:pt x="1" y="7070"/>
                    <a:pt x="611" y="10140"/>
                    <a:pt x="2653" y="12179"/>
                  </a:cubicBezTo>
                  <a:cubicBezTo>
                    <a:pt x="4017" y="13545"/>
                    <a:pt x="5843" y="14271"/>
                    <a:pt x="7700" y="14271"/>
                  </a:cubicBezTo>
                  <a:cubicBezTo>
                    <a:pt x="8619" y="14271"/>
                    <a:pt x="9546" y="14093"/>
                    <a:pt x="10428" y="13728"/>
                  </a:cubicBezTo>
                  <a:cubicBezTo>
                    <a:pt x="13095" y="12625"/>
                    <a:pt x="14832" y="10020"/>
                    <a:pt x="14832" y="7135"/>
                  </a:cubicBezTo>
                  <a:cubicBezTo>
                    <a:pt x="14832" y="3194"/>
                    <a:pt x="11638" y="0"/>
                    <a:pt x="7697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35b79fb4246_0_597"/>
            <p:cNvSpPr/>
            <p:nvPr/>
          </p:nvSpPr>
          <p:spPr>
            <a:xfrm>
              <a:off x="3029519" y="3683056"/>
              <a:ext cx="379199" cy="349494"/>
            </a:xfrm>
            <a:custGeom>
              <a:avLst/>
              <a:gdLst/>
              <a:ahLst/>
              <a:cxnLst/>
              <a:rect l="l" t="t" r="r" b="b"/>
              <a:pathLst>
                <a:path w="14476" h="13342" extrusionOk="0">
                  <a:moveTo>
                    <a:pt x="7159" y="1"/>
                  </a:moveTo>
                  <a:cubicBezTo>
                    <a:pt x="6304" y="1"/>
                    <a:pt x="5439" y="165"/>
                    <a:pt x="4609" y="508"/>
                  </a:cubicBezTo>
                  <a:cubicBezTo>
                    <a:pt x="1669" y="1728"/>
                    <a:pt x="0" y="4850"/>
                    <a:pt x="621" y="7972"/>
                  </a:cubicBezTo>
                  <a:cubicBezTo>
                    <a:pt x="1241" y="11094"/>
                    <a:pt x="3979" y="13342"/>
                    <a:pt x="7162" y="13342"/>
                  </a:cubicBezTo>
                  <a:cubicBezTo>
                    <a:pt x="7167" y="13342"/>
                    <a:pt x="7171" y="13342"/>
                    <a:pt x="7175" y="13342"/>
                  </a:cubicBezTo>
                  <a:cubicBezTo>
                    <a:pt x="8942" y="13342"/>
                    <a:pt x="10633" y="12640"/>
                    <a:pt x="11878" y="11389"/>
                  </a:cubicBezTo>
                  <a:cubicBezTo>
                    <a:pt x="14129" y="9137"/>
                    <a:pt x="14475" y="5611"/>
                    <a:pt x="12707" y="2965"/>
                  </a:cubicBezTo>
                  <a:cubicBezTo>
                    <a:pt x="11440" y="1066"/>
                    <a:pt x="9334" y="1"/>
                    <a:pt x="7159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35b79fb4246_0_597"/>
            <p:cNvSpPr/>
            <p:nvPr/>
          </p:nvSpPr>
          <p:spPr>
            <a:xfrm>
              <a:off x="3146113" y="3730102"/>
              <a:ext cx="142029" cy="255323"/>
            </a:xfrm>
            <a:custGeom>
              <a:avLst/>
              <a:gdLst/>
              <a:ahLst/>
              <a:cxnLst/>
              <a:rect l="l" t="t" r="r" b="b"/>
              <a:pathLst>
                <a:path w="5422" h="9747" extrusionOk="0">
                  <a:moveTo>
                    <a:pt x="2605" y="1"/>
                  </a:moveTo>
                  <a:cubicBezTo>
                    <a:pt x="820" y="1"/>
                    <a:pt x="1" y="1060"/>
                    <a:pt x="1" y="1773"/>
                  </a:cubicBezTo>
                  <a:cubicBezTo>
                    <a:pt x="1" y="2290"/>
                    <a:pt x="436" y="2527"/>
                    <a:pt x="792" y="2527"/>
                  </a:cubicBezTo>
                  <a:cubicBezTo>
                    <a:pt x="1505" y="2527"/>
                    <a:pt x="1217" y="1509"/>
                    <a:pt x="2564" y="1509"/>
                  </a:cubicBezTo>
                  <a:cubicBezTo>
                    <a:pt x="3225" y="1509"/>
                    <a:pt x="3753" y="1800"/>
                    <a:pt x="3753" y="2410"/>
                  </a:cubicBezTo>
                  <a:cubicBezTo>
                    <a:pt x="3753" y="3123"/>
                    <a:pt x="3013" y="3534"/>
                    <a:pt x="2578" y="3904"/>
                  </a:cubicBezTo>
                  <a:cubicBezTo>
                    <a:pt x="2194" y="4233"/>
                    <a:pt x="1694" y="4774"/>
                    <a:pt x="1694" y="5912"/>
                  </a:cubicBezTo>
                  <a:cubicBezTo>
                    <a:pt x="1694" y="6601"/>
                    <a:pt x="1879" y="6800"/>
                    <a:pt x="2420" y="6800"/>
                  </a:cubicBezTo>
                  <a:cubicBezTo>
                    <a:pt x="3068" y="6800"/>
                    <a:pt x="3201" y="6508"/>
                    <a:pt x="3201" y="6258"/>
                  </a:cubicBezTo>
                  <a:cubicBezTo>
                    <a:pt x="3201" y="5570"/>
                    <a:pt x="3212" y="5172"/>
                    <a:pt x="3942" y="4603"/>
                  </a:cubicBezTo>
                  <a:cubicBezTo>
                    <a:pt x="4298" y="4326"/>
                    <a:pt x="5422" y="3428"/>
                    <a:pt x="5422" y="2184"/>
                  </a:cubicBezTo>
                  <a:cubicBezTo>
                    <a:pt x="5422" y="940"/>
                    <a:pt x="4298" y="1"/>
                    <a:pt x="2605" y="1"/>
                  </a:cubicBezTo>
                  <a:close/>
                  <a:moveTo>
                    <a:pt x="2434" y="7711"/>
                  </a:moveTo>
                  <a:cubicBezTo>
                    <a:pt x="1875" y="7718"/>
                    <a:pt x="1426" y="8170"/>
                    <a:pt x="1430" y="8729"/>
                  </a:cubicBezTo>
                  <a:cubicBezTo>
                    <a:pt x="1430" y="9270"/>
                    <a:pt x="1865" y="9747"/>
                    <a:pt x="2434" y="9747"/>
                  </a:cubicBezTo>
                  <a:cubicBezTo>
                    <a:pt x="2992" y="9743"/>
                    <a:pt x="3448" y="9288"/>
                    <a:pt x="3452" y="8729"/>
                  </a:cubicBezTo>
                  <a:cubicBezTo>
                    <a:pt x="3448" y="8170"/>
                    <a:pt x="2992" y="7715"/>
                    <a:pt x="2434" y="771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35b79fb4246_0_597"/>
            <p:cNvSpPr/>
            <p:nvPr/>
          </p:nvSpPr>
          <p:spPr>
            <a:xfrm>
              <a:off x="3009951" y="3665139"/>
              <a:ext cx="414745" cy="385328"/>
            </a:xfrm>
            <a:custGeom>
              <a:avLst/>
              <a:gdLst/>
              <a:ahLst/>
              <a:cxnLst/>
              <a:rect l="l" t="t" r="r" b="b"/>
              <a:pathLst>
                <a:path w="15833" h="14710" extrusionOk="0">
                  <a:moveTo>
                    <a:pt x="7908" y="0"/>
                  </a:moveTo>
                  <a:cubicBezTo>
                    <a:pt x="6198" y="0"/>
                    <a:pt x="4484" y="594"/>
                    <a:pt x="3098" y="1792"/>
                  </a:cubicBezTo>
                  <a:cubicBezTo>
                    <a:pt x="2925" y="1943"/>
                    <a:pt x="3065" y="2179"/>
                    <a:pt x="3239" y="2179"/>
                  </a:cubicBezTo>
                  <a:cubicBezTo>
                    <a:pt x="3286" y="2179"/>
                    <a:pt x="3336" y="2162"/>
                    <a:pt x="3383" y="2121"/>
                  </a:cubicBezTo>
                  <a:cubicBezTo>
                    <a:pt x="4691" y="990"/>
                    <a:pt x="6304" y="434"/>
                    <a:pt x="7911" y="434"/>
                  </a:cubicBezTo>
                  <a:cubicBezTo>
                    <a:pt x="9781" y="434"/>
                    <a:pt x="11643" y="1188"/>
                    <a:pt x="13005" y="2666"/>
                  </a:cubicBezTo>
                  <a:cubicBezTo>
                    <a:pt x="15534" y="5418"/>
                    <a:pt x="15421" y="9681"/>
                    <a:pt x="12748" y="12295"/>
                  </a:cubicBezTo>
                  <a:cubicBezTo>
                    <a:pt x="11402" y="13612"/>
                    <a:pt x="9654" y="14271"/>
                    <a:pt x="7905" y="14271"/>
                  </a:cubicBezTo>
                  <a:cubicBezTo>
                    <a:pt x="6180" y="14271"/>
                    <a:pt x="4454" y="13630"/>
                    <a:pt x="3115" y="12343"/>
                  </a:cubicBezTo>
                  <a:cubicBezTo>
                    <a:pt x="422" y="9756"/>
                    <a:pt x="271" y="5490"/>
                    <a:pt x="2779" y="2714"/>
                  </a:cubicBezTo>
                  <a:cubicBezTo>
                    <a:pt x="2936" y="2552"/>
                    <a:pt x="2785" y="2341"/>
                    <a:pt x="2618" y="2341"/>
                  </a:cubicBezTo>
                  <a:cubicBezTo>
                    <a:pt x="2561" y="2341"/>
                    <a:pt x="2503" y="2365"/>
                    <a:pt x="2454" y="2423"/>
                  </a:cubicBezTo>
                  <a:cubicBezTo>
                    <a:pt x="483" y="4602"/>
                    <a:pt x="0" y="7751"/>
                    <a:pt x="1227" y="10424"/>
                  </a:cubicBezTo>
                  <a:cubicBezTo>
                    <a:pt x="2429" y="13042"/>
                    <a:pt x="5044" y="14710"/>
                    <a:pt x="7913" y="14710"/>
                  </a:cubicBezTo>
                  <a:cubicBezTo>
                    <a:pt x="7973" y="14710"/>
                    <a:pt x="8034" y="14709"/>
                    <a:pt x="8094" y="14708"/>
                  </a:cubicBezTo>
                  <a:cubicBezTo>
                    <a:pt x="11035" y="14632"/>
                    <a:pt x="13649" y="12813"/>
                    <a:pt x="14739" y="10082"/>
                  </a:cubicBezTo>
                  <a:cubicBezTo>
                    <a:pt x="15832" y="7350"/>
                    <a:pt x="15191" y="4232"/>
                    <a:pt x="13111" y="2155"/>
                  </a:cubicBezTo>
                  <a:cubicBezTo>
                    <a:pt x="11680" y="724"/>
                    <a:pt x="9796" y="0"/>
                    <a:pt x="79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5b79fb4246_0_597"/>
            <p:cNvSpPr/>
            <p:nvPr/>
          </p:nvSpPr>
          <p:spPr>
            <a:xfrm>
              <a:off x="3170920" y="3926329"/>
              <a:ext cx="71355" cy="64833"/>
            </a:xfrm>
            <a:custGeom>
              <a:avLst/>
              <a:gdLst/>
              <a:ahLst/>
              <a:cxnLst/>
              <a:rect l="l" t="t" r="r" b="b"/>
              <a:pathLst>
                <a:path w="2724" h="2475" extrusionOk="0">
                  <a:moveTo>
                    <a:pt x="1487" y="440"/>
                  </a:moveTo>
                  <a:cubicBezTo>
                    <a:pt x="1929" y="440"/>
                    <a:pt x="2285" y="796"/>
                    <a:pt x="2285" y="1238"/>
                  </a:cubicBezTo>
                  <a:cubicBezTo>
                    <a:pt x="2285" y="1680"/>
                    <a:pt x="1929" y="2036"/>
                    <a:pt x="1487" y="2036"/>
                  </a:cubicBezTo>
                  <a:cubicBezTo>
                    <a:pt x="1045" y="2036"/>
                    <a:pt x="688" y="1680"/>
                    <a:pt x="688" y="1238"/>
                  </a:cubicBezTo>
                  <a:cubicBezTo>
                    <a:pt x="688" y="796"/>
                    <a:pt x="1045" y="440"/>
                    <a:pt x="1487" y="440"/>
                  </a:cubicBezTo>
                  <a:close/>
                  <a:moveTo>
                    <a:pt x="1482" y="1"/>
                  </a:moveTo>
                  <a:cubicBezTo>
                    <a:pt x="600" y="1"/>
                    <a:pt x="0" y="900"/>
                    <a:pt x="342" y="1714"/>
                  </a:cubicBezTo>
                  <a:cubicBezTo>
                    <a:pt x="546" y="2205"/>
                    <a:pt x="1012" y="2475"/>
                    <a:pt x="1486" y="2475"/>
                  </a:cubicBezTo>
                  <a:cubicBezTo>
                    <a:pt x="1799" y="2475"/>
                    <a:pt x="2117" y="2356"/>
                    <a:pt x="2364" y="2105"/>
                  </a:cubicBezTo>
                  <a:cubicBezTo>
                    <a:pt x="2594" y="1872"/>
                    <a:pt x="2720" y="1564"/>
                    <a:pt x="2724" y="1238"/>
                  </a:cubicBezTo>
                  <a:cubicBezTo>
                    <a:pt x="2717" y="556"/>
                    <a:pt x="2169" y="8"/>
                    <a:pt x="1487" y="1"/>
                  </a:cubicBezTo>
                  <a:cubicBezTo>
                    <a:pt x="1485" y="1"/>
                    <a:pt x="1483" y="1"/>
                    <a:pt x="1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5b79fb4246_0_597"/>
            <p:cNvSpPr/>
            <p:nvPr/>
          </p:nvSpPr>
          <p:spPr>
            <a:xfrm>
              <a:off x="3140193" y="3724470"/>
              <a:ext cx="153712" cy="189416"/>
            </a:xfrm>
            <a:custGeom>
              <a:avLst/>
              <a:gdLst/>
              <a:ahLst/>
              <a:cxnLst/>
              <a:rect l="l" t="t" r="r" b="b"/>
              <a:pathLst>
                <a:path w="5868" h="7231" extrusionOk="0">
                  <a:moveTo>
                    <a:pt x="2831" y="0"/>
                  </a:moveTo>
                  <a:cubicBezTo>
                    <a:pt x="1755" y="0"/>
                    <a:pt x="1090" y="363"/>
                    <a:pt x="720" y="668"/>
                  </a:cubicBezTo>
                  <a:cubicBezTo>
                    <a:pt x="275" y="1035"/>
                    <a:pt x="7" y="1528"/>
                    <a:pt x="7" y="1988"/>
                  </a:cubicBezTo>
                  <a:cubicBezTo>
                    <a:pt x="1" y="2275"/>
                    <a:pt x="127" y="2550"/>
                    <a:pt x="350" y="2728"/>
                  </a:cubicBezTo>
                  <a:cubicBezTo>
                    <a:pt x="542" y="2879"/>
                    <a:pt x="775" y="2961"/>
                    <a:pt x="1018" y="2961"/>
                  </a:cubicBezTo>
                  <a:cubicBezTo>
                    <a:pt x="1433" y="2961"/>
                    <a:pt x="1618" y="2694"/>
                    <a:pt x="1765" y="2474"/>
                  </a:cubicBezTo>
                  <a:cubicBezTo>
                    <a:pt x="1950" y="2200"/>
                    <a:pt x="2125" y="1943"/>
                    <a:pt x="2793" y="1943"/>
                  </a:cubicBezTo>
                  <a:cubicBezTo>
                    <a:pt x="3020" y="1943"/>
                    <a:pt x="3763" y="1991"/>
                    <a:pt x="3763" y="2622"/>
                  </a:cubicBezTo>
                  <a:cubicBezTo>
                    <a:pt x="3763" y="3101"/>
                    <a:pt x="3321" y="3437"/>
                    <a:pt x="2934" y="3735"/>
                  </a:cubicBezTo>
                  <a:cubicBezTo>
                    <a:pt x="2838" y="3811"/>
                    <a:pt x="2745" y="3879"/>
                    <a:pt x="2663" y="3951"/>
                  </a:cubicBezTo>
                  <a:cubicBezTo>
                    <a:pt x="2214" y="4335"/>
                    <a:pt x="1700" y="4935"/>
                    <a:pt x="1700" y="6127"/>
                  </a:cubicBezTo>
                  <a:cubicBezTo>
                    <a:pt x="1700" y="6789"/>
                    <a:pt x="1861" y="7231"/>
                    <a:pt x="2646" y="7231"/>
                  </a:cubicBezTo>
                  <a:cubicBezTo>
                    <a:pt x="2996" y="7231"/>
                    <a:pt x="3256" y="7152"/>
                    <a:pt x="3427" y="6998"/>
                  </a:cubicBezTo>
                  <a:cubicBezTo>
                    <a:pt x="3571" y="6861"/>
                    <a:pt x="3650" y="6669"/>
                    <a:pt x="3647" y="6470"/>
                  </a:cubicBezTo>
                  <a:cubicBezTo>
                    <a:pt x="3647" y="5829"/>
                    <a:pt x="3647" y="5504"/>
                    <a:pt x="4301" y="4989"/>
                  </a:cubicBezTo>
                  <a:lnTo>
                    <a:pt x="4311" y="4979"/>
                  </a:lnTo>
                  <a:cubicBezTo>
                    <a:pt x="4342" y="4959"/>
                    <a:pt x="4377" y="4931"/>
                    <a:pt x="4414" y="4904"/>
                  </a:cubicBezTo>
                  <a:cubicBezTo>
                    <a:pt x="4600" y="4756"/>
                    <a:pt x="4459" y="4507"/>
                    <a:pt x="4280" y="4507"/>
                  </a:cubicBezTo>
                  <a:cubicBezTo>
                    <a:pt x="4234" y="4507"/>
                    <a:pt x="4186" y="4523"/>
                    <a:pt x="4140" y="4561"/>
                  </a:cubicBezTo>
                  <a:cubicBezTo>
                    <a:pt x="4102" y="4592"/>
                    <a:pt x="4072" y="4616"/>
                    <a:pt x="4044" y="4637"/>
                  </a:cubicBezTo>
                  <a:lnTo>
                    <a:pt x="4034" y="4647"/>
                  </a:lnTo>
                  <a:cubicBezTo>
                    <a:pt x="3246" y="5260"/>
                    <a:pt x="3208" y="5716"/>
                    <a:pt x="3208" y="6470"/>
                  </a:cubicBezTo>
                  <a:cubicBezTo>
                    <a:pt x="3208" y="6566"/>
                    <a:pt x="3208" y="6795"/>
                    <a:pt x="2646" y="6795"/>
                  </a:cubicBezTo>
                  <a:cubicBezTo>
                    <a:pt x="2372" y="6795"/>
                    <a:pt x="2290" y="6737"/>
                    <a:pt x="2249" y="6686"/>
                  </a:cubicBezTo>
                  <a:cubicBezTo>
                    <a:pt x="2173" y="6600"/>
                    <a:pt x="2139" y="6415"/>
                    <a:pt x="2139" y="6127"/>
                  </a:cubicBezTo>
                  <a:cubicBezTo>
                    <a:pt x="2139" y="5116"/>
                    <a:pt x="2547" y="4626"/>
                    <a:pt x="2948" y="4284"/>
                  </a:cubicBezTo>
                  <a:cubicBezTo>
                    <a:pt x="3023" y="4222"/>
                    <a:pt x="3109" y="4157"/>
                    <a:pt x="3201" y="4085"/>
                  </a:cubicBezTo>
                  <a:cubicBezTo>
                    <a:pt x="3647" y="3742"/>
                    <a:pt x="4202" y="3317"/>
                    <a:pt x="4202" y="2625"/>
                  </a:cubicBezTo>
                  <a:cubicBezTo>
                    <a:pt x="4202" y="1946"/>
                    <a:pt x="3647" y="1508"/>
                    <a:pt x="2793" y="1508"/>
                  </a:cubicBezTo>
                  <a:cubicBezTo>
                    <a:pt x="1896" y="1508"/>
                    <a:pt x="1611" y="1926"/>
                    <a:pt x="1406" y="2231"/>
                  </a:cubicBezTo>
                  <a:cubicBezTo>
                    <a:pt x="1262" y="2440"/>
                    <a:pt x="1197" y="2526"/>
                    <a:pt x="1018" y="2526"/>
                  </a:cubicBezTo>
                  <a:cubicBezTo>
                    <a:pt x="789" y="2526"/>
                    <a:pt x="443" y="2382"/>
                    <a:pt x="443" y="1988"/>
                  </a:cubicBezTo>
                  <a:cubicBezTo>
                    <a:pt x="443" y="1731"/>
                    <a:pt x="590" y="1340"/>
                    <a:pt x="998" y="1004"/>
                  </a:cubicBezTo>
                  <a:cubicBezTo>
                    <a:pt x="1313" y="747"/>
                    <a:pt x="1885" y="435"/>
                    <a:pt x="2831" y="435"/>
                  </a:cubicBezTo>
                  <a:cubicBezTo>
                    <a:pt x="4359" y="435"/>
                    <a:pt x="5429" y="1244"/>
                    <a:pt x="5429" y="2399"/>
                  </a:cubicBezTo>
                  <a:cubicBezTo>
                    <a:pt x="5429" y="2933"/>
                    <a:pt x="5199" y="3468"/>
                    <a:pt x="4743" y="3989"/>
                  </a:cubicBezTo>
                  <a:cubicBezTo>
                    <a:pt x="4664" y="4078"/>
                    <a:pt x="4675" y="4215"/>
                    <a:pt x="4764" y="4297"/>
                  </a:cubicBezTo>
                  <a:cubicBezTo>
                    <a:pt x="4805" y="4333"/>
                    <a:pt x="4856" y="4350"/>
                    <a:pt x="4906" y="4350"/>
                  </a:cubicBezTo>
                  <a:cubicBezTo>
                    <a:pt x="4968" y="4350"/>
                    <a:pt x="5029" y="4324"/>
                    <a:pt x="5072" y="4273"/>
                  </a:cubicBezTo>
                  <a:cubicBezTo>
                    <a:pt x="5600" y="3670"/>
                    <a:pt x="5867" y="3040"/>
                    <a:pt x="5867" y="2399"/>
                  </a:cubicBezTo>
                  <a:cubicBezTo>
                    <a:pt x="5867" y="1720"/>
                    <a:pt x="5562" y="1107"/>
                    <a:pt x="5011" y="672"/>
                  </a:cubicBezTo>
                  <a:cubicBezTo>
                    <a:pt x="4459" y="233"/>
                    <a:pt x="3701" y="0"/>
                    <a:pt x="28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5" name="Google Shape;145;g35b79fb4246_0_597"/>
          <p:cNvCxnSpPr/>
          <p:nvPr/>
        </p:nvCxnSpPr>
        <p:spPr>
          <a:xfrm>
            <a:off x="849325" y="684525"/>
            <a:ext cx="18300" cy="2567400"/>
          </a:xfrm>
          <a:prstGeom prst="straightConnector1">
            <a:avLst/>
          </a:prstGeom>
          <a:noFill/>
          <a:ln w="38100" cap="flat" cmpd="sng">
            <a:solidFill>
              <a:srgbClr val="0E1C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g35b79fb4246_0_597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Rothman KJ, et al. Modern Epidemiology. 4th edition. Cap 2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b79fb4246_0_674"/>
          <p:cNvSpPr/>
          <p:nvPr/>
        </p:nvSpPr>
        <p:spPr>
          <a:xfrm>
            <a:off x="11913" y="3448100"/>
            <a:ext cx="10720800" cy="5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E1C45"/>
          </a:solidFill>
          <a:ln w="9525" cap="flat" cmpd="sng">
            <a:solidFill>
              <a:srgbClr val="54A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2" name="Google Shape;152;g35b79fb4246_0_674"/>
          <p:cNvSpPr/>
          <p:nvPr/>
        </p:nvSpPr>
        <p:spPr>
          <a:xfrm>
            <a:off x="187000" y="3252047"/>
            <a:ext cx="898500" cy="961800"/>
          </a:xfrm>
          <a:prstGeom prst="rect">
            <a:avLst/>
          </a:prstGeom>
          <a:solidFill>
            <a:srgbClr val="55A7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3" name="Google Shape;153;g35b79fb4246_0_674"/>
          <p:cNvSpPr/>
          <p:nvPr/>
        </p:nvSpPr>
        <p:spPr>
          <a:xfrm>
            <a:off x="276800" y="33482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54" name="Google Shape;154;g35b79fb4246_0_674"/>
          <p:cNvGrpSpPr/>
          <p:nvPr/>
        </p:nvGrpSpPr>
        <p:grpSpPr>
          <a:xfrm>
            <a:off x="352037" y="3456296"/>
            <a:ext cx="557752" cy="557746"/>
            <a:chOff x="3554290" y="3380517"/>
            <a:chExt cx="340092" cy="338623"/>
          </a:xfrm>
        </p:grpSpPr>
        <p:sp>
          <p:nvSpPr>
            <p:cNvPr id="155" name="Google Shape;155;g35b79fb4246_0_674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35b79fb4246_0_674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35b79fb4246_0_674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35b79fb4246_0_674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35b79fb4246_0_674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35b79fb4246_0_674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35b79fb4246_0_674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35b79fb4246_0_674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35b79fb4246_0_674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5b79fb4246_0_674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35b79fb4246_0_674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35b79fb4246_0_674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5b79fb4246_0_674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5b79fb4246_0_674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35b79fb4246_0_674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5b79fb4246_0_674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5b79fb4246_0_674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5b79fb4246_0_674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g35b79fb4246_0_674"/>
          <p:cNvSpPr txBox="1"/>
          <p:nvPr/>
        </p:nvSpPr>
        <p:spPr>
          <a:xfrm>
            <a:off x="4915800" y="971100"/>
            <a:ext cx="5240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DESARROLLO DE HIPÓTESIS DE INVESTIGACIÓN (HI)</a:t>
            </a:r>
            <a:endParaRPr sz="20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Realizar una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suposición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 respuesta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a los interrogantes o soluciones a las preguntas que plantea la realidad, </a:t>
            </a:r>
            <a:r>
              <a:rPr lang="en-US" sz="17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susceptible de verificación</a:t>
            </a: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, confirmándose o refutándose, mediante la investigación científica. 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35b79fb4246_0_674"/>
          <p:cNvCxnSpPr/>
          <p:nvPr/>
        </p:nvCxnSpPr>
        <p:spPr>
          <a:xfrm flipH="1">
            <a:off x="4903575" y="1019175"/>
            <a:ext cx="1800" cy="2232900"/>
          </a:xfrm>
          <a:prstGeom prst="straightConnector1">
            <a:avLst/>
          </a:prstGeom>
          <a:noFill/>
          <a:ln w="38100" cap="flat" cmpd="sng">
            <a:solidFill>
              <a:srgbClr val="0E1C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g35b79fb4246_0_674"/>
          <p:cNvSpPr/>
          <p:nvPr/>
        </p:nvSpPr>
        <p:spPr>
          <a:xfrm>
            <a:off x="2320600" y="3252047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6" name="Google Shape;176;g35b79fb4246_0_674"/>
          <p:cNvSpPr/>
          <p:nvPr/>
        </p:nvSpPr>
        <p:spPr>
          <a:xfrm>
            <a:off x="2410400" y="33482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77" name="Google Shape;177;g35b79fb4246_0_674"/>
          <p:cNvGrpSpPr/>
          <p:nvPr/>
        </p:nvGrpSpPr>
        <p:grpSpPr>
          <a:xfrm>
            <a:off x="2493492" y="3469604"/>
            <a:ext cx="553022" cy="513797"/>
            <a:chOff x="3009951" y="3665139"/>
            <a:chExt cx="414745" cy="385328"/>
          </a:xfrm>
        </p:grpSpPr>
        <p:sp>
          <p:nvSpPr>
            <p:cNvPr id="178" name="Google Shape;178;g35b79fb4246_0_674"/>
            <p:cNvSpPr/>
            <p:nvPr/>
          </p:nvSpPr>
          <p:spPr>
            <a:xfrm>
              <a:off x="3015505" y="3670875"/>
              <a:ext cx="388524" cy="373829"/>
            </a:xfrm>
            <a:custGeom>
              <a:avLst/>
              <a:gdLst/>
              <a:ahLst/>
              <a:cxnLst/>
              <a:rect l="l" t="t" r="r" b="b"/>
              <a:pathLst>
                <a:path w="14832" h="14271" extrusionOk="0">
                  <a:moveTo>
                    <a:pt x="7697" y="0"/>
                  </a:moveTo>
                  <a:cubicBezTo>
                    <a:pt x="4812" y="0"/>
                    <a:pt x="2208" y="1738"/>
                    <a:pt x="1104" y="4404"/>
                  </a:cubicBezTo>
                  <a:cubicBezTo>
                    <a:pt x="1" y="7070"/>
                    <a:pt x="611" y="10140"/>
                    <a:pt x="2653" y="12179"/>
                  </a:cubicBezTo>
                  <a:cubicBezTo>
                    <a:pt x="4017" y="13545"/>
                    <a:pt x="5843" y="14271"/>
                    <a:pt x="7700" y="14271"/>
                  </a:cubicBezTo>
                  <a:cubicBezTo>
                    <a:pt x="8619" y="14271"/>
                    <a:pt x="9546" y="14093"/>
                    <a:pt x="10428" y="13728"/>
                  </a:cubicBezTo>
                  <a:cubicBezTo>
                    <a:pt x="13095" y="12625"/>
                    <a:pt x="14832" y="10020"/>
                    <a:pt x="14832" y="7135"/>
                  </a:cubicBezTo>
                  <a:cubicBezTo>
                    <a:pt x="14832" y="3194"/>
                    <a:pt x="11638" y="0"/>
                    <a:pt x="7697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35b79fb4246_0_674"/>
            <p:cNvSpPr/>
            <p:nvPr/>
          </p:nvSpPr>
          <p:spPr>
            <a:xfrm>
              <a:off x="3029519" y="3683056"/>
              <a:ext cx="379199" cy="349494"/>
            </a:xfrm>
            <a:custGeom>
              <a:avLst/>
              <a:gdLst/>
              <a:ahLst/>
              <a:cxnLst/>
              <a:rect l="l" t="t" r="r" b="b"/>
              <a:pathLst>
                <a:path w="14476" h="13342" extrusionOk="0">
                  <a:moveTo>
                    <a:pt x="7159" y="1"/>
                  </a:moveTo>
                  <a:cubicBezTo>
                    <a:pt x="6304" y="1"/>
                    <a:pt x="5439" y="165"/>
                    <a:pt x="4609" y="508"/>
                  </a:cubicBezTo>
                  <a:cubicBezTo>
                    <a:pt x="1669" y="1728"/>
                    <a:pt x="0" y="4850"/>
                    <a:pt x="621" y="7972"/>
                  </a:cubicBezTo>
                  <a:cubicBezTo>
                    <a:pt x="1241" y="11094"/>
                    <a:pt x="3979" y="13342"/>
                    <a:pt x="7162" y="13342"/>
                  </a:cubicBezTo>
                  <a:cubicBezTo>
                    <a:pt x="7167" y="13342"/>
                    <a:pt x="7171" y="13342"/>
                    <a:pt x="7175" y="13342"/>
                  </a:cubicBezTo>
                  <a:cubicBezTo>
                    <a:pt x="8942" y="13342"/>
                    <a:pt x="10633" y="12640"/>
                    <a:pt x="11878" y="11389"/>
                  </a:cubicBezTo>
                  <a:cubicBezTo>
                    <a:pt x="14129" y="9137"/>
                    <a:pt x="14475" y="5611"/>
                    <a:pt x="12707" y="2965"/>
                  </a:cubicBezTo>
                  <a:cubicBezTo>
                    <a:pt x="11440" y="1066"/>
                    <a:pt x="9334" y="1"/>
                    <a:pt x="7159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35b79fb4246_0_674"/>
            <p:cNvSpPr/>
            <p:nvPr/>
          </p:nvSpPr>
          <p:spPr>
            <a:xfrm>
              <a:off x="3146113" y="3730102"/>
              <a:ext cx="142029" cy="255323"/>
            </a:xfrm>
            <a:custGeom>
              <a:avLst/>
              <a:gdLst/>
              <a:ahLst/>
              <a:cxnLst/>
              <a:rect l="l" t="t" r="r" b="b"/>
              <a:pathLst>
                <a:path w="5422" h="9747" extrusionOk="0">
                  <a:moveTo>
                    <a:pt x="2605" y="1"/>
                  </a:moveTo>
                  <a:cubicBezTo>
                    <a:pt x="820" y="1"/>
                    <a:pt x="1" y="1060"/>
                    <a:pt x="1" y="1773"/>
                  </a:cubicBezTo>
                  <a:cubicBezTo>
                    <a:pt x="1" y="2290"/>
                    <a:pt x="436" y="2527"/>
                    <a:pt x="792" y="2527"/>
                  </a:cubicBezTo>
                  <a:cubicBezTo>
                    <a:pt x="1505" y="2527"/>
                    <a:pt x="1217" y="1509"/>
                    <a:pt x="2564" y="1509"/>
                  </a:cubicBezTo>
                  <a:cubicBezTo>
                    <a:pt x="3225" y="1509"/>
                    <a:pt x="3753" y="1800"/>
                    <a:pt x="3753" y="2410"/>
                  </a:cubicBezTo>
                  <a:cubicBezTo>
                    <a:pt x="3753" y="3123"/>
                    <a:pt x="3013" y="3534"/>
                    <a:pt x="2578" y="3904"/>
                  </a:cubicBezTo>
                  <a:cubicBezTo>
                    <a:pt x="2194" y="4233"/>
                    <a:pt x="1694" y="4774"/>
                    <a:pt x="1694" y="5912"/>
                  </a:cubicBezTo>
                  <a:cubicBezTo>
                    <a:pt x="1694" y="6601"/>
                    <a:pt x="1879" y="6800"/>
                    <a:pt x="2420" y="6800"/>
                  </a:cubicBezTo>
                  <a:cubicBezTo>
                    <a:pt x="3068" y="6800"/>
                    <a:pt x="3201" y="6508"/>
                    <a:pt x="3201" y="6258"/>
                  </a:cubicBezTo>
                  <a:cubicBezTo>
                    <a:pt x="3201" y="5570"/>
                    <a:pt x="3212" y="5172"/>
                    <a:pt x="3942" y="4603"/>
                  </a:cubicBezTo>
                  <a:cubicBezTo>
                    <a:pt x="4298" y="4326"/>
                    <a:pt x="5422" y="3428"/>
                    <a:pt x="5422" y="2184"/>
                  </a:cubicBezTo>
                  <a:cubicBezTo>
                    <a:pt x="5422" y="940"/>
                    <a:pt x="4298" y="1"/>
                    <a:pt x="2605" y="1"/>
                  </a:cubicBezTo>
                  <a:close/>
                  <a:moveTo>
                    <a:pt x="2434" y="7711"/>
                  </a:moveTo>
                  <a:cubicBezTo>
                    <a:pt x="1875" y="7718"/>
                    <a:pt x="1426" y="8170"/>
                    <a:pt x="1430" y="8729"/>
                  </a:cubicBezTo>
                  <a:cubicBezTo>
                    <a:pt x="1430" y="9270"/>
                    <a:pt x="1865" y="9747"/>
                    <a:pt x="2434" y="9747"/>
                  </a:cubicBezTo>
                  <a:cubicBezTo>
                    <a:pt x="2992" y="9743"/>
                    <a:pt x="3448" y="9288"/>
                    <a:pt x="3452" y="8729"/>
                  </a:cubicBezTo>
                  <a:cubicBezTo>
                    <a:pt x="3448" y="8170"/>
                    <a:pt x="2992" y="7715"/>
                    <a:pt x="2434" y="771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5b79fb4246_0_674"/>
            <p:cNvSpPr/>
            <p:nvPr/>
          </p:nvSpPr>
          <p:spPr>
            <a:xfrm>
              <a:off x="3009951" y="3665139"/>
              <a:ext cx="414745" cy="385328"/>
            </a:xfrm>
            <a:custGeom>
              <a:avLst/>
              <a:gdLst/>
              <a:ahLst/>
              <a:cxnLst/>
              <a:rect l="l" t="t" r="r" b="b"/>
              <a:pathLst>
                <a:path w="15833" h="14710" extrusionOk="0">
                  <a:moveTo>
                    <a:pt x="7908" y="0"/>
                  </a:moveTo>
                  <a:cubicBezTo>
                    <a:pt x="6198" y="0"/>
                    <a:pt x="4484" y="594"/>
                    <a:pt x="3098" y="1792"/>
                  </a:cubicBezTo>
                  <a:cubicBezTo>
                    <a:pt x="2925" y="1943"/>
                    <a:pt x="3065" y="2179"/>
                    <a:pt x="3239" y="2179"/>
                  </a:cubicBezTo>
                  <a:cubicBezTo>
                    <a:pt x="3286" y="2179"/>
                    <a:pt x="3336" y="2162"/>
                    <a:pt x="3383" y="2121"/>
                  </a:cubicBezTo>
                  <a:cubicBezTo>
                    <a:pt x="4691" y="990"/>
                    <a:pt x="6304" y="434"/>
                    <a:pt x="7911" y="434"/>
                  </a:cubicBezTo>
                  <a:cubicBezTo>
                    <a:pt x="9781" y="434"/>
                    <a:pt x="11643" y="1188"/>
                    <a:pt x="13005" y="2666"/>
                  </a:cubicBezTo>
                  <a:cubicBezTo>
                    <a:pt x="15534" y="5418"/>
                    <a:pt x="15421" y="9681"/>
                    <a:pt x="12748" y="12295"/>
                  </a:cubicBezTo>
                  <a:cubicBezTo>
                    <a:pt x="11402" y="13612"/>
                    <a:pt x="9654" y="14271"/>
                    <a:pt x="7905" y="14271"/>
                  </a:cubicBezTo>
                  <a:cubicBezTo>
                    <a:pt x="6180" y="14271"/>
                    <a:pt x="4454" y="13630"/>
                    <a:pt x="3115" y="12343"/>
                  </a:cubicBezTo>
                  <a:cubicBezTo>
                    <a:pt x="422" y="9756"/>
                    <a:pt x="271" y="5490"/>
                    <a:pt x="2779" y="2714"/>
                  </a:cubicBezTo>
                  <a:cubicBezTo>
                    <a:pt x="2936" y="2552"/>
                    <a:pt x="2785" y="2341"/>
                    <a:pt x="2618" y="2341"/>
                  </a:cubicBezTo>
                  <a:cubicBezTo>
                    <a:pt x="2561" y="2341"/>
                    <a:pt x="2503" y="2365"/>
                    <a:pt x="2454" y="2423"/>
                  </a:cubicBezTo>
                  <a:cubicBezTo>
                    <a:pt x="483" y="4602"/>
                    <a:pt x="0" y="7751"/>
                    <a:pt x="1227" y="10424"/>
                  </a:cubicBezTo>
                  <a:cubicBezTo>
                    <a:pt x="2429" y="13042"/>
                    <a:pt x="5044" y="14710"/>
                    <a:pt x="7913" y="14710"/>
                  </a:cubicBezTo>
                  <a:cubicBezTo>
                    <a:pt x="7973" y="14710"/>
                    <a:pt x="8034" y="14709"/>
                    <a:pt x="8094" y="14708"/>
                  </a:cubicBezTo>
                  <a:cubicBezTo>
                    <a:pt x="11035" y="14632"/>
                    <a:pt x="13649" y="12813"/>
                    <a:pt x="14739" y="10082"/>
                  </a:cubicBezTo>
                  <a:cubicBezTo>
                    <a:pt x="15832" y="7350"/>
                    <a:pt x="15191" y="4232"/>
                    <a:pt x="13111" y="2155"/>
                  </a:cubicBezTo>
                  <a:cubicBezTo>
                    <a:pt x="11680" y="724"/>
                    <a:pt x="9796" y="0"/>
                    <a:pt x="79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35b79fb4246_0_674"/>
            <p:cNvSpPr/>
            <p:nvPr/>
          </p:nvSpPr>
          <p:spPr>
            <a:xfrm>
              <a:off x="3170920" y="3926329"/>
              <a:ext cx="71355" cy="64833"/>
            </a:xfrm>
            <a:custGeom>
              <a:avLst/>
              <a:gdLst/>
              <a:ahLst/>
              <a:cxnLst/>
              <a:rect l="l" t="t" r="r" b="b"/>
              <a:pathLst>
                <a:path w="2724" h="2475" extrusionOk="0">
                  <a:moveTo>
                    <a:pt x="1487" y="440"/>
                  </a:moveTo>
                  <a:cubicBezTo>
                    <a:pt x="1929" y="440"/>
                    <a:pt x="2285" y="796"/>
                    <a:pt x="2285" y="1238"/>
                  </a:cubicBezTo>
                  <a:cubicBezTo>
                    <a:pt x="2285" y="1680"/>
                    <a:pt x="1929" y="2036"/>
                    <a:pt x="1487" y="2036"/>
                  </a:cubicBezTo>
                  <a:cubicBezTo>
                    <a:pt x="1045" y="2036"/>
                    <a:pt x="688" y="1680"/>
                    <a:pt x="688" y="1238"/>
                  </a:cubicBezTo>
                  <a:cubicBezTo>
                    <a:pt x="688" y="796"/>
                    <a:pt x="1045" y="440"/>
                    <a:pt x="1487" y="440"/>
                  </a:cubicBezTo>
                  <a:close/>
                  <a:moveTo>
                    <a:pt x="1482" y="1"/>
                  </a:moveTo>
                  <a:cubicBezTo>
                    <a:pt x="600" y="1"/>
                    <a:pt x="0" y="900"/>
                    <a:pt x="342" y="1714"/>
                  </a:cubicBezTo>
                  <a:cubicBezTo>
                    <a:pt x="546" y="2205"/>
                    <a:pt x="1012" y="2475"/>
                    <a:pt x="1486" y="2475"/>
                  </a:cubicBezTo>
                  <a:cubicBezTo>
                    <a:pt x="1799" y="2475"/>
                    <a:pt x="2117" y="2356"/>
                    <a:pt x="2364" y="2105"/>
                  </a:cubicBezTo>
                  <a:cubicBezTo>
                    <a:pt x="2594" y="1872"/>
                    <a:pt x="2720" y="1564"/>
                    <a:pt x="2724" y="1238"/>
                  </a:cubicBezTo>
                  <a:cubicBezTo>
                    <a:pt x="2717" y="556"/>
                    <a:pt x="2169" y="8"/>
                    <a:pt x="1487" y="1"/>
                  </a:cubicBezTo>
                  <a:cubicBezTo>
                    <a:pt x="1485" y="1"/>
                    <a:pt x="1483" y="1"/>
                    <a:pt x="1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5b79fb4246_0_674"/>
            <p:cNvSpPr/>
            <p:nvPr/>
          </p:nvSpPr>
          <p:spPr>
            <a:xfrm>
              <a:off x="3140193" y="3724470"/>
              <a:ext cx="153712" cy="189416"/>
            </a:xfrm>
            <a:custGeom>
              <a:avLst/>
              <a:gdLst/>
              <a:ahLst/>
              <a:cxnLst/>
              <a:rect l="l" t="t" r="r" b="b"/>
              <a:pathLst>
                <a:path w="5868" h="7231" extrusionOk="0">
                  <a:moveTo>
                    <a:pt x="2831" y="0"/>
                  </a:moveTo>
                  <a:cubicBezTo>
                    <a:pt x="1755" y="0"/>
                    <a:pt x="1090" y="363"/>
                    <a:pt x="720" y="668"/>
                  </a:cubicBezTo>
                  <a:cubicBezTo>
                    <a:pt x="275" y="1035"/>
                    <a:pt x="7" y="1528"/>
                    <a:pt x="7" y="1988"/>
                  </a:cubicBezTo>
                  <a:cubicBezTo>
                    <a:pt x="1" y="2275"/>
                    <a:pt x="127" y="2550"/>
                    <a:pt x="350" y="2728"/>
                  </a:cubicBezTo>
                  <a:cubicBezTo>
                    <a:pt x="542" y="2879"/>
                    <a:pt x="775" y="2961"/>
                    <a:pt x="1018" y="2961"/>
                  </a:cubicBezTo>
                  <a:cubicBezTo>
                    <a:pt x="1433" y="2961"/>
                    <a:pt x="1618" y="2694"/>
                    <a:pt x="1765" y="2474"/>
                  </a:cubicBezTo>
                  <a:cubicBezTo>
                    <a:pt x="1950" y="2200"/>
                    <a:pt x="2125" y="1943"/>
                    <a:pt x="2793" y="1943"/>
                  </a:cubicBezTo>
                  <a:cubicBezTo>
                    <a:pt x="3020" y="1943"/>
                    <a:pt x="3763" y="1991"/>
                    <a:pt x="3763" y="2622"/>
                  </a:cubicBezTo>
                  <a:cubicBezTo>
                    <a:pt x="3763" y="3101"/>
                    <a:pt x="3321" y="3437"/>
                    <a:pt x="2934" y="3735"/>
                  </a:cubicBezTo>
                  <a:cubicBezTo>
                    <a:pt x="2838" y="3811"/>
                    <a:pt x="2745" y="3879"/>
                    <a:pt x="2663" y="3951"/>
                  </a:cubicBezTo>
                  <a:cubicBezTo>
                    <a:pt x="2214" y="4335"/>
                    <a:pt x="1700" y="4935"/>
                    <a:pt x="1700" y="6127"/>
                  </a:cubicBezTo>
                  <a:cubicBezTo>
                    <a:pt x="1700" y="6789"/>
                    <a:pt x="1861" y="7231"/>
                    <a:pt x="2646" y="7231"/>
                  </a:cubicBezTo>
                  <a:cubicBezTo>
                    <a:pt x="2996" y="7231"/>
                    <a:pt x="3256" y="7152"/>
                    <a:pt x="3427" y="6998"/>
                  </a:cubicBezTo>
                  <a:cubicBezTo>
                    <a:pt x="3571" y="6861"/>
                    <a:pt x="3650" y="6669"/>
                    <a:pt x="3647" y="6470"/>
                  </a:cubicBezTo>
                  <a:cubicBezTo>
                    <a:pt x="3647" y="5829"/>
                    <a:pt x="3647" y="5504"/>
                    <a:pt x="4301" y="4989"/>
                  </a:cubicBezTo>
                  <a:lnTo>
                    <a:pt x="4311" y="4979"/>
                  </a:lnTo>
                  <a:cubicBezTo>
                    <a:pt x="4342" y="4959"/>
                    <a:pt x="4377" y="4931"/>
                    <a:pt x="4414" y="4904"/>
                  </a:cubicBezTo>
                  <a:cubicBezTo>
                    <a:pt x="4600" y="4756"/>
                    <a:pt x="4459" y="4507"/>
                    <a:pt x="4280" y="4507"/>
                  </a:cubicBezTo>
                  <a:cubicBezTo>
                    <a:pt x="4234" y="4507"/>
                    <a:pt x="4186" y="4523"/>
                    <a:pt x="4140" y="4561"/>
                  </a:cubicBezTo>
                  <a:cubicBezTo>
                    <a:pt x="4102" y="4592"/>
                    <a:pt x="4072" y="4616"/>
                    <a:pt x="4044" y="4637"/>
                  </a:cubicBezTo>
                  <a:lnTo>
                    <a:pt x="4034" y="4647"/>
                  </a:lnTo>
                  <a:cubicBezTo>
                    <a:pt x="3246" y="5260"/>
                    <a:pt x="3208" y="5716"/>
                    <a:pt x="3208" y="6470"/>
                  </a:cubicBezTo>
                  <a:cubicBezTo>
                    <a:pt x="3208" y="6566"/>
                    <a:pt x="3208" y="6795"/>
                    <a:pt x="2646" y="6795"/>
                  </a:cubicBezTo>
                  <a:cubicBezTo>
                    <a:pt x="2372" y="6795"/>
                    <a:pt x="2290" y="6737"/>
                    <a:pt x="2249" y="6686"/>
                  </a:cubicBezTo>
                  <a:cubicBezTo>
                    <a:pt x="2173" y="6600"/>
                    <a:pt x="2139" y="6415"/>
                    <a:pt x="2139" y="6127"/>
                  </a:cubicBezTo>
                  <a:cubicBezTo>
                    <a:pt x="2139" y="5116"/>
                    <a:pt x="2547" y="4626"/>
                    <a:pt x="2948" y="4284"/>
                  </a:cubicBezTo>
                  <a:cubicBezTo>
                    <a:pt x="3023" y="4222"/>
                    <a:pt x="3109" y="4157"/>
                    <a:pt x="3201" y="4085"/>
                  </a:cubicBezTo>
                  <a:cubicBezTo>
                    <a:pt x="3647" y="3742"/>
                    <a:pt x="4202" y="3317"/>
                    <a:pt x="4202" y="2625"/>
                  </a:cubicBezTo>
                  <a:cubicBezTo>
                    <a:pt x="4202" y="1946"/>
                    <a:pt x="3647" y="1508"/>
                    <a:pt x="2793" y="1508"/>
                  </a:cubicBezTo>
                  <a:cubicBezTo>
                    <a:pt x="1896" y="1508"/>
                    <a:pt x="1611" y="1926"/>
                    <a:pt x="1406" y="2231"/>
                  </a:cubicBezTo>
                  <a:cubicBezTo>
                    <a:pt x="1262" y="2440"/>
                    <a:pt x="1197" y="2526"/>
                    <a:pt x="1018" y="2526"/>
                  </a:cubicBezTo>
                  <a:cubicBezTo>
                    <a:pt x="789" y="2526"/>
                    <a:pt x="443" y="2382"/>
                    <a:pt x="443" y="1988"/>
                  </a:cubicBezTo>
                  <a:cubicBezTo>
                    <a:pt x="443" y="1731"/>
                    <a:pt x="590" y="1340"/>
                    <a:pt x="998" y="1004"/>
                  </a:cubicBezTo>
                  <a:cubicBezTo>
                    <a:pt x="1313" y="747"/>
                    <a:pt x="1885" y="435"/>
                    <a:pt x="2831" y="435"/>
                  </a:cubicBezTo>
                  <a:cubicBezTo>
                    <a:pt x="4359" y="435"/>
                    <a:pt x="5429" y="1244"/>
                    <a:pt x="5429" y="2399"/>
                  </a:cubicBezTo>
                  <a:cubicBezTo>
                    <a:pt x="5429" y="2933"/>
                    <a:pt x="5199" y="3468"/>
                    <a:pt x="4743" y="3989"/>
                  </a:cubicBezTo>
                  <a:cubicBezTo>
                    <a:pt x="4664" y="4078"/>
                    <a:pt x="4675" y="4215"/>
                    <a:pt x="4764" y="4297"/>
                  </a:cubicBezTo>
                  <a:cubicBezTo>
                    <a:pt x="4805" y="4333"/>
                    <a:pt x="4856" y="4350"/>
                    <a:pt x="4906" y="4350"/>
                  </a:cubicBezTo>
                  <a:cubicBezTo>
                    <a:pt x="4968" y="4350"/>
                    <a:pt x="5029" y="4324"/>
                    <a:pt x="5072" y="4273"/>
                  </a:cubicBezTo>
                  <a:cubicBezTo>
                    <a:pt x="5600" y="3670"/>
                    <a:pt x="5867" y="3040"/>
                    <a:pt x="5867" y="2399"/>
                  </a:cubicBezTo>
                  <a:cubicBezTo>
                    <a:pt x="5867" y="1720"/>
                    <a:pt x="5562" y="1107"/>
                    <a:pt x="5011" y="672"/>
                  </a:cubicBezTo>
                  <a:cubicBezTo>
                    <a:pt x="4459" y="233"/>
                    <a:pt x="3701" y="0"/>
                    <a:pt x="28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g35b79fb4246_0_674"/>
          <p:cNvSpPr/>
          <p:nvPr/>
        </p:nvSpPr>
        <p:spPr>
          <a:xfrm>
            <a:off x="4454200" y="3254172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g35b79fb4246_0_674"/>
          <p:cNvSpPr/>
          <p:nvPr/>
        </p:nvSpPr>
        <p:spPr>
          <a:xfrm>
            <a:off x="4544000" y="3350372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86" name="Google Shape;186;g35b79fb4246_0_674"/>
          <p:cNvGrpSpPr/>
          <p:nvPr/>
        </p:nvGrpSpPr>
        <p:grpSpPr>
          <a:xfrm>
            <a:off x="4677718" y="3454591"/>
            <a:ext cx="451364" cy="561171"/>
            <a:chOff x="2671485" y="3381452"/>
            <a:chExt cx="289336" cy="358393"/>
          </a:xfrm>
        </p:grpSpPr>
        <p:sp>
          <p:nvSpPr>
            <p:cNvPr id="187" name="Google Shape;187;g35b79fb4246_0_674"/>
            <p:cNvSpPr/>
            <p:nvPr/>
          </p:nvSpPr>
          <p:spPr>
            <a:xfrm>
              <a:off x="2744973" y="3660537"/>
              <a:ext cx="60510" cy="41135"/>
            </a:xfrm>
            <a:custGeom>
              <a:avLst/>
              <a:gdLst/>
              <a:ahLst/>
              <a:cxnLst/>
              <a:rect l="l" t="t" r="r" b="b"/>
              <a:pathLst>
                <a:path w="2308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07" y="1569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5b79fb4246_0_674"/>
            <p:cNvSpPr/>
            <p:nvPr/>
          </p:nvSpPr>
          <p:spPr>
            <a:xfrm>
              <a:off x="2826824" y="3660537"/>
              <a:ext cx="60589" cy="41135"/>
            </a:xfrm>
            <a:custGeom>
              <a:avLst/>
              <a:gdLst/>
              <a:ahLst/>
              <a:cxnLst/>
              <a:rect l="l" t="t" r="r" b="b"/>
              <a:pathLst>
                <a:path w="2311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11" y="1569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5b79fb4246_0_674"/>
            <p:cNvSpPr/>
            <p:nvPr/>
          </p:nvSpPr>
          <p:spPr>
            <a:xfrm>
              <a:off x="2744973" y="3690740"/>
              <a:ext cx="60510" cy="43809"/>
            </a:xfrm>
            <a:custGeom>
              <a:avLst/>
              <a:gdLst/>
              <a:ahLst/>
              <a:cxnLst/>
              <a:rect l="l" t="t" r="r" b="b"/>
              <a:pathLst>
                <a:path w="2308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07" y="1670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35b79fb4246_0_674"/>
            <p:cNvSpPr/>
            <p:nvPr/>
          </p:nvSpPr>
          <p:spPr>
            <a:xfrm>
              <a:off x="2676781" y="3525228"/>
              <a:ext cx="128780" cy="135335"/>
            </a:xfrm>
            <a:custGeom>
              <a:avLst/>
              <a:gdLst/>
              <a:ahLst/>
              <a:cxnLst/>
              <a:rect l="l" t="t" r="r" b="b"/>
              <a:pathLst>
                <a:path w="4912" h="5162" extrusionOk="0">
                  <a:moveTo>
                    <a:pt x="1" y="1"/>
                  </a:moveTo>
                  <a:lnTo>
                    <a:pt x="1" y="1938"/>
                  </a:lnTo>
                  <a:cubicBezTo>
                    <a:pt x="1" y="2043"/>
                    <a:pt x="52" y="2145"/>
                    <a:pt x="139" y="2203"/>
                  </a:cubicBezTo>
                  <a:lnTo>
                    <a:pt x="2753" y="4017"/>
                  </a:lnTo>
                  <a:cubicBezTo>
                    <a:pt x="2844" y="4083"/>
                    <a:pt x="2898" y="4184"/>
                    <a:pt x="2898" y="4296"/>
                  </a:cubicBezTo>
                  <a:lnTo>
                    <a:pt x="2898" y="5162"/>
                  </a:lnTo>
                  <a:lnTo>
                    <a:pt x="4912" y="5162"/>
                  </a:lnTo>
                  <a:lnTo>
                    <a:pt x="4912" y="2590"/>
                  </a:lnTo>
                  <a:cubicBezTo>
                    <a:pt x="4912" y="2493"/>
                    <a:pt x="4865" y="2402"/>
                    <a:pt x="4789" y="2340"/>
                  </a:cubicBezTo>
                  <a:lnTo>
                    <a:pt x="3188" y="1084"/>
                  </a:lnTo>
                  <a:lnTo>
                    <a:pt x="2808" y="1464"/>
                  </a:lnTo>
                  <a:cubicBezTo>
                    <a:pt x="2721" y="1551"/>
                    <a:pt x="2724" y="1692"/>
                    <a:pt x="2815" y="1775"/>
                  </a:cubicBezTo>
                  <a:lnTo>
                    <a:pt x="3637" y="2518"/>
                  </a:lnTo>
                  <a:cubicBezTo>
                    <a:pt x="3717" y="2590"/>
                    <a:pt x="3720" y="2710"/>
                    <a:pt x="3644" y="2786"/>
                  </a:cubicBezTo>
                  <a:lnTo>
                    <a:pt x="3586" y="2847"/>
                  </a:lnTo>
                  <a:cubicBezTo>
                    <a:pt x="3518" y="2920"/>
                    <a:pt x="3423" y="2960"/>
                    <a:pt x="3329" y="2960"/>
                  </a:cubicBezTo>
                  <a:lnTo>
                    <a:pt x="3184" y="2960"/>
                  </a:lnTo>
                  <a:cubicBezTo>
                    <a:pt x="3036" y="2960"/>
                    <a:pt x="2891" y="2913"/>
                    <a:pt x="2772" y="2829"/>
                  </a:cubicBezTo>
                  <a:lnTo>
                    <a:pt x="993" y="1623"/>
                  </a:lnTo>
                  <a:cubicBezTo>
                    <a:pt x="903" y="1562"/>
                    <a:pt x="852" y="1464"/>
                    <a:pt x="852" y="1359"/>
                  </a:cubicBezTo>
                  <a:lnTo>
                    <a:pt x="852" y="222"/>
                  </a:lnTo>
                  <a:cubicBezTo>
                    <a:pt x="852" y="99"/>
                    <a:pt x="751" y="1"/>
                    <a:pt x="62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35b79fb4246_0_674"/>
            <p:cNvSpPr/>
            <p:nvPr/>
          </p:nvSpPr>
          <p:spPr>
            <a:xfrm>
              <a:off x="2752759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35b79fb4246_0_674"/>
            <p:cNvSpPr/>
            <p:nvPr/>
          </p:nvSpPr>
          <p:spPr>
            <a:xfrm>
              <a:off x="2826824" y="3690740"/>
              <a:ext cx="60589" cy="43809"/>
            </a:xfrm>
            <a:custGeom>
              <a:avLst/>
              <a:gdLst/>
              <a:ahLst/>
              <a:cxnLst/>
              <a:rect l="l" t="t" r="r" b="b"/>
              <a:pathLst>
                <a:path w="2311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11" y="167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35b79fb4246_0_674"/>
            <p:cNvSpPr/>
            <p:nvPr/>
          </p:nvSpPr>
          <p:spPr>
            <a:xfrm>
              <a:off x="2826824" y="3525228"/>
              <a:ext cx="128675" cy="135335"/>
            </a:xfrm>
            <a:custGeom>
              <a:avLst/>
              <a:gdLst/>
              <a:ahLst/>
              <a:cxnLst/>
              <a:rect l="l" t="t" r="r" b="b"/>
              <a:pathLst>
                <a:path w="4908" h="5162" extrusionOk="0">
                  <a:moveTo>
                    <a:pt x="4281" y="1"/>
                  </a:moveTo>
                  <a:cubicBezTo>
                    <a:pt x="4158" y="1"/>
                    <a:pt x="4057" y="102"/>
                    <a:pt x="4060" y="225"/>
                  </a:cubicBezTo>
                  <a:lnTo>
                    <a:pt x="4060" y="1359"/>
                  </a:lnTo>
                  <a:cubicBezTo>
                    <a:pt x="4060" y="1464"/>
                    <a:pt x="4006" y="1562"/>
                    <a:pt x="3919" y="1623"/>
                  </a:cubicBezTo>
                  <a:lnTo>
                    <a:pt x="2141" y="2829"/>
                  </a:lnTo>
                  <a:cubicBezTo>
                    <a:pt x="2018" y="2913"/>
                    <a:pt x="1873" y="2960"/>
                    <a:pt x="1728" y="2960"/>
                  </a:cubicBezTo>
                  <a:lnTo>
                    <a:pt x="1583" y="2960"/>
                  </a:lnTo>
                  <a:cubicBezTo>
                    <a:pt x="1485" y="2960"/>
                    <a:pt x="1395" y="2920"/>
                    <a:pt x="1326" y="2847"/>
                  </a:cubicBezTo>
                  <a:lnTo>
                    <a:pt x="1264" y="2786"/>
                  </a:lnTo>
                  <a:cubicBezTo>
                    <a:pt x="1192" y="2710"/>
                    <a:pt x="1195" y="2590"/>
                    <a:pt x="1275" y="2518"/>
                  </a:cubicBezTo>
                  <a:lnTo>
                    <a:pt x="2097" y="1775"/>
                  </a:lnTo>
                  <a:cubicBezTo>
                    <a:pt x="2188" y="1692"/>
                    <a:pt x="2191" y="1551"/>
                    <a:pt x="2104" y="1464"/>
                  </a:cubicBezTo>
                  <a:lnTo>
                    <a:pt x="1721" y="1084"/>
                  </a:lnTo>
                  <a:lnTo>
                    <a:pt x="123" y="2340"/>
                  </a:lnTo>
                  <a:cubicBezTo>
                    <a:pt x="44" y="2402"/>
                    <a:pt x="0" y="2493"/>
                    <a:pt x="0" y="2590"/>
                  </a:cubicBezTo>
                  <a:lnTo>
                    <a:pt x="0" y="5162"/>
                  </a:lnTo>
                  <a:lnTo>
                    <a:pt x="2010" y="5162"/>
                  </a:lnTo>
                  <a:lnTo>
                    <a:pt x="2010" y="4296"/>
                  </a:lnTo>
                  <a:cubicBezTo>
                    <a:pt x="2010" y="4184"/>
                    <a:pt x="2065" y="4083"/>
                    <a:pt x="2155" y="4017"/>
                  </a:cubicBezTo>
                  <a:lnTo>
                    <a:pt x="4770" y="2203"/>
                  </a:lnTo>
                  <a:cubicBezTo>
                    <a:pt x="4857" y="2145"/>
                    <a:pt x="4908" y="2043"/>
                    <a:pt x="4908" y="1938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35b79fb4246_0_674"/>
            <p:cNvSpPr/>
            <p:nvPr/>
          </p:nvSpPr>
          <p:spPr>
            <a:xfrm>
              <a:off x="2826824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5b79fb4246_0_674"/>
            <p:cNvSpPr/>
            <p:nvPr/>
          </p:nvSpPr>
          <p:spPr>
            <a:xfrm>
              <a:off x="2740883" y="3386721"/>
              <a:ext cx="147106" cy="176627"/>
            </a:xfrm>
            <a:custGeom>
              <a:avLst/>
              <a:gdLst/>
              <a:ahLst/>
              <a:cxnLst/>
              <a:rect l="l" t="t" r="r" b="b"/>
              <a:pathLst>
                <a:path w="5611" h="6737" extrusionOk="0">
                  <a:moveTo>
                    <a:pt x="2872" y="1"/>
                  </a:moveTo>
                  <a:cubicBezTo>
                    <a:pt x="2302" y="1"/>
                    <a:pt x="1735" y="180"/>
                    <a:pt x="1257" y="529"/>
                  </a:cubicBezTo>
                  <a:cubicBezTo>
                    <a:pt x="424" y="1133"/>
                    <a:pt x="1" y="2158"/>
                    <a:pt x="164" y="3176"/>
                  </a:cubicBezTo>
                  <a:cubicBezTo>
                    <a:pt x="330" y="4194"/>
                    <a:pt x="1051" y="5034"/>
                    <a:pt x="2032" y="5349"/>
                  </a:cubicBezTo>
                  <a:lnTo>
                    <a:pt x="2873" y="6736"/>
                  </a:lnTo>
                  <a:lnTo>
                    <a:pt x="3709" y="5349"/>
                  </a:lnTo>
                  <a:cubicBezTo>
                    <a:pt x="4843" y="4987"/>
                    <a:pt x="5611" y="3933"/>
                    <a:pt x="5611" y="2741"/>
                  </a:cubicBezTo>
                  <a:cubicBezTo>
                    <a:pt x="5611" y="1709"/>
                    <a:pt x="5031" y="768"/>
                    <a:pt x="4111" y="300"/>
                  </a:cubicBezTo>
                  <a:cubicBezTo>
                    <a:pt x="3721" y="100"/>
                    <a:pt x="3296" y="1"/>
                    <a:pt x="2872" y="1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35b79fb4246_0_674"/>
            <p:cNvSpPr/>
            <p:nvPr/>
          </p:nvSpPr>
          <p:spPr>
            <a:xfrm>
              <a:off x="2786553" y="3428958"/>
              <a:ext cx="59173" cy="59173"/>
            </a:xfrm>
            <a:custGeom>
              <a:avLst/>
              <a:gdLst/>
              <a:ahLst/>
              <a:cxnLst/>
              <a:rect l="l" t="t" r="r" b="b"/>
              <a:pathLst>
                <a:path w="2257" h="2257" extrusionOk="0">
                  <a:moveTo>
                    <a:pt x="1127" y="0"/>
                  </a:moveTo>
                  <a:cubicBezTo>
                    <a:pt x="508" y="0"/>
                    <a:pt x="1" y="507"/>
                    <a:pt x="1" y="1130"/>
                  </a:cubicBezTo>
                  <a:cubicBezTo>
                    <a:pt x="1" y="1753"/>
                    <a:pt x="508" y="2257"/>
                    <a:pt x="1127" y="2257"/>
                  </a:cubicBezTo>
                  <a:cubicBezTo>
                    <a:pt x="1750" y="2257"/>
                    <a:pt x="2257" y="1753"/>
                    <a:pt x="2257" y="1130"/>
                  </a:cubicBezTo>
                  <a:cubicBezTo>
                    <a:pt x="2257" y="507"/>
                    <a:pt x="1750" y="0"/>
                    <a:pt x="1127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5b79fb4246_0_674"/>
            <p:cNvSpPr/>
            <p:nvPr/>
          </p:nvSpPr>
          <p:spPr>
            <a:xfrm>
              <a:off x="2671485" y="3520011"/>
              <a:ext cx="139320" cy="219834"/>
            </a:xfrm>
            <a:custGeom>
              <a:avLst/>
              <a:gdLst/>
              <a:ahLst/>
              <a:cxnLst/>
              <a:rect l="l" t="t" r="r" b="b"/>
              <a:pathLst>
                <a:path w="5314" h="8385" extrusionOk="0">
                  <a:moveTo>
                    <a:pt x="4911" y="5560"/>
                  </a:moveTo>
                  <a:lnTo>
                    <a:pt x="4911" y="6310"/>
                  </a:lnTo>
                  <a:lnTo>
                    <a:pt x="3003" y="6310"/>
                  </a:lnTo>
                  <a:lnTo>
                    <a:pt x="3003" y="5560"/>
                  </a:lnTo>
                  <a:close/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lnTo>
                    <a:pt x="0" y="2141"/>
                  </a:lnTo>
                  <a:cubicBezTo>
                    <a:pt x="4" y="2311"/>
                    <a:pt x="87" y="2474"/>
                    <a:pt x="228" y="2568"/>
                  </a:cubicBezTo>
                  <a:lnTo>
                    <a:pt x="1460" y="3423"/>
                  </a:lnTo>
                  <a:cubicBezTo>
                    <a:pt x="1496" y="3445"/>
                    <a:pt x="1532" y="3455"/>
                    <a:pt x="1566" y="3455"/>
                  </a:cubicBezTo>
                  <a:cubicBezTo>
                    <a:pt x="1733" y="3455"/>
                    <a:pt x="1850" y="3223"/>
                    <a:pt x="1684" y="3094"/>
                  </a:cubicBezTo>
                  <a:lnTo>
                    <a:pt x="453" y="2239"/>
                  </a:lnTo>
                  <a:cubicBezTo>
                    <a:pt x="420" y="2217"/>
                    <a:pt x="402" y="2181"/>
                    <a:pt x="402" y="2141"/>
                  </a:cubicBezTo>
                  <a:lnTo>
                    <a:pt x="402" y="403"/>
                  </a:lnTo>
                  <a:lnTo>
                    <a:pt x="829" y="403"/>
                  </a:lnTo>
                  <a:cubicBezTo>
                    <a:pt x="844" y="403"/>
                    <a:pt x="851" y="414"/>
                    <a:pt x="851" y="424"/>
                  </a:cubicBezTo>
                  <a:lnTo>
                    <a:pt x="851" y="1558"/>
                  </a:lnTo>
                  <a:cubicBezTo>
                    <a:pt x="851" y="1728"/>
                    <a:pt x="938" y="1891"/>
                    <a:pt x="1079" y="1989"/>
                  </a:cubicBezTo>
                  <a:lnTo>
                    <a:pt x="2858" y="3195"/>
                  </a:lnTo>
                  <a:cubicBezTo>
                    <a:pt x="3013" y="3300"/>
                    <a:pt x="3198" y="3358"/>
                    <a:pt x="3383" y="3358"/>
                  </a:cubicBezTo>
                  <a:lnTo>
                    <a:pt x="3528" y="3358"/>
                  </a:lnTo>
                  <a:cubicBezTo>
                    <a:pt x="3680" y="3358"/>
                    <a:pt x="3825" y="3296"/>
                    <a:pt x="3930" y="3188"/>
                  </a:cubicBezTo>
                  <a:lnTo>
                    <a:pt x="3988" y="3126"/>
                  </a:lnTo>
                  <a:cubicBezTo>
                    <a:pt x="4140" y="2970"/>
                    <a:pt x="4132" y="2717"/>
                    <a:pt x="3970" y="2572"/>
                  </a:cubicBezTo>
                  <a:lnTo>
                    <a:pt x="3151" y="1826"/>
                  </a:lnTo>
                  <a:cubicBezTo>
                    <a:pt x="3147" y="1822"/>
                    <a:pt x="3144" y="1819"/>
                    <a:pt x="3144" y="1815"/>
                  </a:cubicBezTo>
                  <a:cubicBezTo>
                    <a:pt x="3144" y="1811"/>
                    <a:pt x="3147" y="1808"/>
                    <a:pt x="3147" y="1808"/>
                  </a:cubicBezTo>
                  <a:lnTo>
                    <a:pt x="3408" y="1551"/>
                  </a:lnTo>
                  <a:lnTo>
                    <a:pt x="4868" y="2699"/>
                  </a:lnTo>
                  <a:cubicBezTo>
                    <a:pt x="4893" y="2721"/>
                    <a:pt x="4911" y="2753"/>
                    <a:pt x="4911" y="2789"/>
                  </a:cubicBezTo>
                  <a:lnTo>
                    <a:pt x="4911" y="5162"/>
                  </a:lnTo>
                  <a:lnTo>
                    <a:pt x="3303" y="5162"/>
                  </a:lnTo>
                  <a:lnTo>
                    <a:pt x="3303" y="4492"/>
                  </a:lnTo>
                  <a:cubicBezTo>
                    <a:pt x="3299" y="4318"/>
                    <a:pt x="3216" y="4151"/>
                    <a:pt x="3071" y="4050"/>
                  </a:cubicBezTo>
                  <a:lnTo>
                    <a:pt x="2336" y="3543"/>
                  </a:lnTo>
                  <a:cubicBezTo>
                    <a:pt x="2299" y="3521"/>
                    <a:pt x="2263" y="3511"/>
                    <a:pt x="2228" y="3511"/>
                  </a:cubicBezTo>
                  <a:cubicBezTo>
                    <a:pt x="2059" y="3511"/>
                    <a:pt x="1942" y="3743"/>
                    <a:pt x="2108" y="3872"/>
                  </a:cubicBezTo>
                  <a:lnTo>
                    <a:pt x="2843" y="4383"/>
                  </a:lnTo>
                  <a:cubicBezTo>
                    <a:pt x="2879" y="4408"/>
                    <a:pt x="2901" y="4448"/>
                    <a:pt x="2901" y="4495"/>
                  </a:cubicBezTo>
                  <a:lnTo>
                    <a:pt x="2901" y="5162"/>
                  </a:lnTo>
                  <a:lnTo>
                    <a:pt x="2803" y="5162"/>
                  </a:lnTo>
                  <a:cubicBezTo>
                    <a:pt x="2691" y="5162"/>
                    <a:pt x="2601" y="5252"/>
                    <a:pt x="2601" y="5361"/>
                  </a:cubicBezTo>
                  <a:lnTo>
                    <a:pt x="2601" y="6929"/>
                  </a:lnTo>
                  <a:lnTo>
                    <a:pt x="2601" y="8186"/>
                  </a:lnTo>
                  <a:cubicBezTo>
                    <a:pt x="2601" y="8294"/>
                    <a:pt x="2691" y="8385"/>
                    <a:pt x="2803" y="8385"/>
                  </a:cubicBezTo>
                  <a:lnTo>
                    <a:pt x="3495" y="8385"/>
                  </a:lnTo>
                  <a:cubicBezTo>
                    <a:pt x="3763" y="8385"/>
                    <a:pt x="3763" y="7983"/>
                    <a:pt x="3495" y="7983"/>
                  </a:cubicBezTo>
                  <a:lnTo>
                    <a:pt x="3003" y="7983"/>
                  </a:lnTo>
                  <a:lnTo>
                    <a:pt x="3003" y="6712"/>
                  </a:lnTo>
                  <a:lnTo>
                    <a:pt x="4911" y="6712"/>
                  </a:lnTo>
                  <a:lnTo>
                    <a:pt x="4911" y="7987"/>
                  </a:lnTo>
                  <a:lnTo>
                    <a:pt x="4285" y="7987"/>
                  </a:lnTo>
                  <a:cubicBezTo>
                    <a:pt x="4017" y="7987"/>
                    <a:pt x="4017" y="8385"/>
                    <a:pt x="4285" y="8385"/>
                  </a:cubicBezTo>
                  <a:lnTo>
                    <a:pt x="5110" y="8385"/>
                  </a:lnTo>
                  <a:cubicBezTo>
                    <a:pt x="5223" y="8385"/>
                    <a:pt x="5313" y="8294"/>
                    <a:pt x="5313" y="8186"/>
                  </a:cubicBezTo>
                  <a:lnTo>
                    <a:pt x="5313" y="5364"/>
                  </a:lnTo>
                  <a:lnTo>
                    <a:pt x="5313" y="2789"/>
                  </a:lnTo>
                  <a:cubicBezTo>
                    <a:pt x="5313" y="2630"/>
                    <a:pt x="5241" y="2482"/>
                    <a:pt x="5114" y="2384"/>
                  </a:cubicBezTo>
                  <a:lnTo>
                    <a:pt x="3517" y="1127"/>
                  </a:lnTo>
                  <a:cubicBezTo>
                    <a:pt x="3480" y="1097"/>
                    <a:pt x="3436" y="1082"/>
                    <a:pt x="3391" y="1082"/>
                  </a:cubicBezTo>
                  <a:cubicBezTo>
                    <a:pt x="3340" y="1082"/>
                    <a:pt x="3288" y="1102"/>
                    <a:pt x="3249" y="1141"/>
                  </a:cubicBezTo>
                  <a:lnTo>
                    <a:pt x="2869" y="1525"/>
                  </a:lnTo>
                  <a:cubicBezTo>
                    <a:pt x="2698" y="1692"/>
                    <a:pt x="2706" y="1964"/>
                    <a:pt x="2883" y="2123"/>
                  </a:cubicBezTo>
                  <a:lnTo>
                    <a:pt x="3694" y="2858"/>
                  </a:lnTo>
                  <a:lnTo>
                    <a:pt x="3644" y="2909"/>
                  </a:lnTo>
                  <a:cubicBezTo>
                    <a:pt x="3615" y="2941"/>
                    <a:pt x="3571" y="2956"/>
                    <a:pt x="3531" y="2960"/>
                  </a:cubicBezTo>
                  <a:lnTo>
                    <a:pt x="3386" y="2960"/>
                  </a:lnTo>
                  <a:cubicBezTo>
                    <a:pt x="3278" y="2960"/>
                    <a:pt x="3173" y="2927"/>
                    <a:pt x="3086" y="2869"/>
                  </a:cubicBezTo>
                  <a:lnTo>
                    <a:pt x="1308" y="1659"/>
                  </a:lnTo>
                  <a:cubicBezTo>
                    <a:pt x="1271" y="1638"/>
                    <a:pt x="1253" y="1598"/>
                    <a:pt x="1253" y="1558"/>
                  </a:cubicBezTo>
                  <a:lnTo>
                    <a:pt x="1253" y="424"/>
                  </a:lnTo>
                  <a:cubicBezTo>
                    <a:pt x="1253" y="193"/>
                    <a:pt x="1065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5b79fb4246_0_674"/>
            <p:cNvSpPr/>
            <p:nvPr/>
          </p:nvSpPr>
          <p:spPr>
            <a:xfrm>
              <a:off x="2821501" y="3520011"/>
              <a:ext cx="139320" cy="219755"/>
            </a:xfrm>
            <a:custGeom>
              <a:avLst/>
              <a:gdLst/>
              <a:ahLst/>
              <a:cxnLst/>
              <a:rect l="l" t="t" r="r" b="b"/>
              <a:pathLst>
                <a:path w="5314" h="8382" extrusionOk="0">
                  <a:moveTo>
                    <a:pt x="4911" y="403"/>
                  </a:moveTo>
                  <a:lnTo>
                    <a:pt x="4911" y="2137"/>
                  </a:lnTo>
                  <a:cubicBezTo>
                    <a:pt x="4911" y="2177"/>
                    <a:pt x="4893" y="2217"/>
                    <a:pt x="4861" y="2239"/>
                  </a:cubicBezTo>
                  <a:lnTo>
                    <a:pt x="2242" y="4053"/>
                  </a:lnTo>
                  <a:cubicBezTo>
                    <a:pt x="2097" y="4151"/>
                    <a:pt x="2014" y="4318"/>
                    <a:pt x="2014" y="4495"/>
                  </a:cubicBezTo>
                  <a:lnTo>
                    <a:pt x="2014" y="5162"/>
                  </a:lnTo>
                  <a:lnTo>
                    <a:pt x="402" y="5162"/>
                  </a:lnTo>
                  <a:lnTo>
                    <a:pt x="402" y="2789"/>
                  </a:lnTo>
                  <a:cubicBezTo>
                    <a:pt x="402" y="2753"/>
                    <a:pt x="421" y="2721"/>
                    <a:pt x="450" y="2699"/>
                  </a:cubicBezTo>
                  <a:lnTo>
                    <a:pt x="790" y="2431"/>
                  </a:lnTo>
                  <a:lnTo>
                    <a:pt x="1909" y="1551"/>
                  </a:lnTo>
                  <a:lnTo>
                    <a:pt x="2166" y="1808"/>
                  </a:lnTo>
                  <a:cubicBezTo>
                    <a:pt x="2170" y="1811"/>
                    <a:pt x="2170" y="1822"/>
                    <a:pt x="2166" y="1826"/>
                  </a:cubicBezTo>
                  <a:lnTo>
                    <a:pt x="1344" y="2572"/>
                  </a:lnTo>
                  <a:cubicBezTo>
                    <a:pt x="1181" y="2717"/>
                    <a:pt x="1174" y="2970"/>
                    <a:pt x="1326" y="3126"/>
                  </a:cubicBezTo>
                  <a:lnTo>
                    <a:pt x="1384" y="3188"/>
                  </a:lnTo>
                  <a:cubicBezTo>
                    <a:pt x="1489" y="3296"/>
                    <a:pt x="1634" y="3358"/>
                    <a:pt x="1786" y="3358"/>
                  </a:cubicBezTo>
                  <a:lnTo>
                    <a:pt x="1931" y="3358"/>
                  </a:lnTo>
                  <a:cubicBezTo>
                    <a:pt x="2116" y="3358"/>
                    <a:pt x="2300" y="3300"/>
                    <a:pt x="2456" y="3195"/>
                  </a:cubicBezTo>
                  <a:lnTo>
                    <a:pt x="4234" y="1989"/>
                  </a:lnTo>
                  <a:cubicBezTo>
                    <a:pt x="4375" y="1891"/>
                    <a:pt x="4462" y="1728"/>
                    <a:pt x="4462" y="1558"/>
                  </a:cubicBezTo>
                  <a:lnTo>
                    <a:pt x="4462" y="424"/>
                  </a:lnTo>
                  <a:cubicBezTo>
                    <a:pt x="4462" y="414"/>
                    <a:pt x="4470" y="403"/>
                    <a:pt x="4484" y="403"/>
                  </a:cubicBezTo>
                  <a:close/>
                  <a:moveTo>
                    <a:pt x="2311" y="5560"/>
                  </a:moveTo>
                  <a:lnTo>
                    <a:pt x="2311" y="6310"/>
                  </a:lnTo>
                  <a:lnTo>
                    <a:pt x="402" y="6310"/>
                  </a:lnTo>
                  <a:lnTo>
                    <a:pt x="402" y="5560"/>
                  </a:lnTo>
                  <a:close/>
                  <a:moveTo>
                    <a:pt x="2311" y="6712"/>
                  </a:moveTo>
                  <a:lnTo>
                    <a:pt x="2311" y="7983"/>
                  </a:lnTo>
                  <a:lnTo>
                    <a:pt x="402" y="7983"/>
                  </a:lnTo>
                  <a:lnTo>
                    <a:pt x="402" y="6929"/>
                  </a:lnTo>
                  <a:lnTo>
                    <a:pt x="402" y="6712"/>
                  </a:lnTo>
                  <a:close/>
                  <a:moveTo>
                    <a:pt x="4484" y="1"/>
                  </a:moveTo>
                  <a:cubicBezTo>
                    <a:pt x="4249" y="1"/>
                    <a:pt x="4060" y="189"/>
                    <a:pt x="4060" y="421"/>
                  </a:cubicBezTo>
                  <a:lnTo>
                    <a:pt x="4060" y="1558"/>
                  </a:lnTo>
                  <a:cubicBezTo>
                    <a:pt x="4060" y="1598"/>
                    <a:pt x="4042" y="1634"/>
                    <a:pt x="4010" y="1656"/>
                  </a:cubicBezTo>
                  <a:lnTo>
                    <a:pt x="2231" y="2865"/>
                  </a:lnTo>
                  <a:cubicBezTo>
                    <a:pt x="2141" y="2923"/>
                    <a:pt x="2036" y="2956"/>
                    <a:pt x="1927" y="2956"/>
                  </a:cubicBezTo>
                  <a:lnTo>
                    <a:pt x="1786" y="2956"/>
                  </a:lnTo>
                  <a:cubicBezTo>
                    <a:pt x="1742" y="2956"/>
                    <a:pt x="1699" y="2938"/>
                    <a:pt x="1670" y="2905"/>
                  </a:cubicBezTo>
                  <a:lnTo>
                    <a:pt x="1619" y="2855"/>
                  </a:lnTo>
                  <a:lnTo>
                    <a:pt x="2434" y="2119"/>
                  </a:lnTo>
                  <a:cubicBezTo>
                    <a:pt x="2608" y="1960"/>
                    <a:pt x="2615" y="1688"/>
                    <a:pt x="2449" y="1522"/>
                  </a:cubicBezTo>
                  <a:lnTo>
                    <a:pt x="2065" y="1138"/>
                  </a:lnTo>
                  <a:cubicBezTo>
                    <a:pt x="2026" y="1099"/>
                    <a:pt x="1976" y="1080"/>
                    <a:pt x="1926" y="1080"/>
                  </a:cubicBezTo>
                  <a:cubicBezTo>
                    <a:pt x="1882" y="1080"/>
                    <a:pt x="1838" y="1095"/>
                    <a:pt x="1800" y="1123"/>
                  </a:cubicBezTo>
                  <a:lnTo>
                    <a:pt x="540" y="2112"/>
                  </a:lnTo>
                  <a:lnTo>
                    <a:pt x="200" y="2380"/>
                  </a:lnTo>
                  <a:cubicBezTo>
                    <a:pt x="73" y="2478"/>
                    <a:pt x="0" y="2630"/>
                    <a:pt x="0" y="2789"/>
                  </a:cubicBezTo>
                  <a:lnTo>
                    <a:pt x="0" y="5361"/>
                  </a:lnTo>
                  <a:lnTo>
                    <a:pt x="0" y="6509"/>
                  </a:lnTo>
                  <a:lnTo>
                    <a:pt x="0" y="8178"/>
                  </a:lnTo>
                  <a:cubicBezTo>
                    <a:pt x="0" y="8291"/>
                    <a:pt x="91" y="8381"/>
                    <a:pt x="203" y="8381"/>
                  </a:cubicBezTo>
                  <a:lnTo>
                    <a:pt x="2510" y="8381"/>
                  </a:lnTo>
                  <a:cubicBezTo>
                    <a:pt x="2623" y="8381"/>
                    <a:pt x="2709" y="8291"/>
                    <a:pt x="2709" y="8178"/>
                  </a:cubicBezTo>
                  <a:lnTo>
                    <a:pt x="2709" y="6925"/>
                  </a:lnTo>
                  <a:lnTo>
                    <a:pt x="2709" y="6922"/>
                  </a:lnTo>
                  <a:lnTo>
                    <a:pt x="2709" y="5357"/>
                  </a:lnTo>
                  <a:cubicBezTo>
                    <a:pt x="2709" y="5245"/>
                    <a:pt x="2623" y="5158"/>
                    <a:pt x="2510" y="5158"/>
                  </a:cubicBezTo>
                  <a:lnTo>
                    <a:pt x="2412" y="5158"/>
                  </a:lnTo>
                  <a:lnTo>
                    <a:pt x="2412" y="4492"/>
                  </a:lnTo>
                  <a:cubicBezTo>
                    <a:pt x="2412" y="4444"/>
                    <a:pt x="2434" y="4405"/>
                    <a:pt x="2470" y="4379"/>
                  </a:cubicBezTo>
                  <a:lnTo>
                    <a:pt x="5085" y="2565"/>
                  </a:lnTo>
                  <a:cubicBezTo>
                    <a:pt x="5227" y="2467"/>
                    <a:pt x="5313" y="2308"/>
                    <a:pt x="5313" y="2134"/>
                  </a:cubicBezTo>
                  <a:lnTo>
                    <a:pt x="5313" y="200"/>
                  </a:lnTo>
                  <a:cubicBezTo>
                    <a:pt x="5313" y="88"/>
                    <a:pt x="5223" y="1"/>
                    <a:pt x="5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35b79fb4246_0_674"/>
            <p:cNvSpPr/>
            <p:nvPr/>
          </p:nvSpPr>
          <p:spPr>
            <a:xfrm>
              <a:off x="2739152" y="3381452"/>
              <a:ext cx="154159" cy="187141"/>
            </a:xfrm>
            <a:custGeom>
              <a:avLst/>
              <a:gdLst/>
              <a:ahLst/>
              <a:cxnLst/>
              <a:rect l="l" t="t" r="r" b="b"/>
              <a:pathLst>
                <a:path w="5880" h="7138" extrusionOk="0">
                  <a:moveTo>
                    <a:pt x="2936" y="0"/>
                  </a:moveTo>
                  <a:cubicBezTo>
                    <a:pt x="1452" y="0"/>
                    <a:pt x="190" y="1113"/>
                    <a:pt x="16" y="2602"/>
                  </a:cubicBezTo>
                  <a:cubicBezTo>
                    <a:pt x="0" y="2745"/>
                    <a:pt x="110" y="2823"/>
                    <a:pt x="218" y="2823"/>
                  </a:cubicBezTo>
                  <a:cubicBezTo>
                    <a:pt x="310" y="2823"/>
                    <a:pt x="401" y="2767"/>
                    <a:pt x="414" y="2645"/>
                  </a:cubicBezTo>
                  <a:cubicBezTo>
                    <a:pt x="523" y="1722"/>
                    <a:pt x="1128" y="932"/>
                    <a:pt x="1990" y="585"/>
                  </a:cubicBezTo>
                  <a:cubicBezTo>
                    <a:pt x="2296" y="461"/>
                    <a:pt x="2618" y="401"/>
                    <a:pt x="2937" y="401"/>
                  </a:cubicBezTo>
                  <a:cubicBezTo>
                    <a:pt x="3516" y="401"/>
                    <a:pt x="4088" y="599"/>
                    <a:pt x="4550" y="979"/>
                  </a:cubicBezTo>
                  <a:cubicBezTo>
                    <a:pt x="5267" y="1570"/>
                    <a:pt x="5608" y="2504"/>
                    <a:pt x="5434" y="3417"/>
                  </a:cubicBezTo>
                  <a:cubicBezTo>
                    <a:pt x="5257" y="4330"/>
                    <a:pt x="4601" y="5076"/>
                    <a:pt x="3714" y="5362"/>
                  </a:cubicBezTo>
                  <a:cubicBezTo>
                    <a:pt x="3670" y="5376"/>
                    <a:pt x="3630" y="5405"/>
                    <a:pt x="3605" y="5449"/>
                  </a:cubicBezTo>
                  <a:lnTo>
                    <a:pt x="2939" y="6550"/>
                  </a:lnTo>
                  <a:lnTo>
                    <a:pt x="2269" y="5449"/>
                  </a:lnTo>
                  <a:cubicBezTo>
                    <a:pt x="2243" y="5405"/>
                    <a:pt x="2207" y="5376"/>
                    <a:pt x="2160" y="5362"/>
                  </a:cubicBezTo>
                  <a:cubicBezTo>
                    <a:pt x="1262" y="5072"/>
                    <a:pt x="595" y="4308"/>
                    <a:pt x="436" y="3377"/>
                  </a:cubicBezTo>
                  <a:cubicBezTo>
                    <a:pt x="415" y="3262"/>
                    <a:pt x="329" y="3210"/>
                    <a:pt x="242" y="3210"/>
                  </a:cubicBezTo>
                  <a:cubicBezTo>
                    <a:pt x="129" y="3210"/>
                    <a:pt x="15" y="3297"/>
                    <a:pt x="41" y="3446"/>
                  </a:cubicBezTo>
                  <a:cubicBezTo>
                    <a:pt x="222" y="4496"/>
                    <a:pt x="958" y="5365"/>
                    <a:pt x="1964" y="5717"/>
                  </a:cubicBezTo>
                  <a:lnTo>
                    <a:pt x="2765" y="7042"/>
                  </a:lnTo>
                  <a:cubicBezTo>
                    <a:pt x="2805" y="7106"/>
                    <a:pt x="2872" y="7137"/>
                    <a:pt x="2938" y="7137"/>
                  </a:cubicBezTo>
                  <a:cubicBezTo>
                    <a:pt x="3005" y="7137"/>
                    <a:pt x="3071" y="7106"/>
                    <a:pt x="3109" y="7042"/>
                  </a:cubicBezTo>
                  <a:lnTo>
                    <a:pt x="3909" y="5717"/>
                  </a:lnTo>
                  <a:cubicBezTo>
                    <a:pt x="5090" y="5307"/>
                    <a:pt x="5879" y="4192"/>
                    <a:pt x="5876" y="2942"/>
                  </a:cubicBezTo>
                  <a:cubicBezTo>
                    <a:pt x="5876" y="1385"/>
                    <a:pt x="4663" y="96"/>
                    <a:pt x="3109" y="5"/>
                  </a:cubicBezTo>
                  <a:cubicBezTo>
                    <a:pt x="3051" y="2"/>
                    <a:pt x="2993" y="0"/>
                    <a:pt x="2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35b79fb4246_0_674"/>
            <p:cNvSpPr/>
            <p:nvPr/>
          </p:nvSpPr>
          <p:spPr>
            <a:xfrm>
              <a:off x="2767284" y="3411523"/>
              <a:ext cx="97739" cy="94121"/>
            </a:xfrm>
            <a:custGeom>
              <a:avLst/>
              <a:gdLst/>
              <a:ahLst/>
              <a:cxnLst/>
              <a:rect l="l" t="t" r="r" b="b"/>
              <a:pathLst>
                <a:path w="3728" h="3590" extrusionOk="0">
                  <a:moveTo>
                    <a:pt x="1866" y="868"/>
                  </a:moveTo>
                  <a:cubicBezTo>
                    <a:pt x="2376" y="868"/>
                    <a:pt x="2789" y="1281"/>
                    <a:pt x="2793" y="1795"/>
                  </a:cubicBezTo>
                  <a:cubicBezTo>
                    <a:pt x="2789" y="2306"/>
                    <a:pt x="2376" y="2723"/>
                    <a:pt x="1866" y="2723"/>
                  </a:cubicBezTo>
                  <a:cubicBezTo>
                    <a:pt x="1351" y="2723"/>
                    <a:pt x="938" y="2306"/>
                    <a:pt x="938" y="1795"/>
                  </a:cubicBezTo>
                  <a:cubicBezTo>
                    <a:pt x="938" y="1285"/>
                    <a:pt x="1351" y="868"/>
                    <a:pt x="1866" y="868"/>
                  </a:cubicBezTo>
                  <a:close/>
                  <a:moveTo>
                    <a:pt x="1864" y="1"/>
                  </a:moveTo>
                  <a:cubicBezTo>
                    <a:pt x="1763" y="1"/>
                    <a:pt x="1663" y="68"/>
                    <a:pt x="1663" y="202"/>
                  </a:cubicBezTo>
                  <a:lnTo>
                    <a:pt x="1663" y="481"/>
                  </a:lnTo>
                  <a:cubicBezTo>
                    <a:pt x="1453" y="513"/>
                    <a:pt x="1250" y="597"/>
                    <a:pt x="1076" y="727"/>
                  </a:cubicBezTo>
                  <a:lnTo>
                    <a:pt x="877" y="524"/>
                  </a:lnTo>
                  <a:cubicBezTo>
                    <a:pt x="834" y="483"/>
                    <a:pt x="786" y="465"/>
                    <a:pt x="740" y="465"/>
                  </a:cubicBezTo>
                  <a:cubicBezTo>
                    <a:pt x="586" y="465"/>
                    <a:pt x="455" y="662"/>
                    <a:pt x="594" y="810"/>
                  </a:cubicBezTo>
                  <a:lnTo>
                    <a:pt x="794" y="1009"/>
                  </a:lnTo>
                  <a:cubicBezTo>
                    <a:pt x="667" y="1180"/>
                    <a:pt x="584" y="1383"/>
                    <a:pt x="551" y="1596"/>
                  </a:cubicBezTo>
                  <a:lnTo>
                    <a:pt x="268" y="1596"/>
                  </a:lnTo>
                  <a:cubicBezTo>
                    <a:pt x="0" y="1596"/>
                    <a:pt x="0" y="1995"/>
                    <a:pt x="268" y="1995"/>
                  </a:cubicBezTo>
                  <a:lnTo>
                    <a:pt x="551" y="1995"/>
                  </a:lnTo>
                  <a:cubicBezTo>
                    <a:pt x="584" y="2208"/>
                    <a:pt x="667" y="2407"/>
                    <a:pt x="794" y="2581"/>
                  </a:cubicBezTo>
                  <a:lnTo>
                    <a:pt x="594" y="2780"/>
                  </a:lnTo>
                  <a:cubicBezTo>
                    <a:pt x="445" y="2925"/>
                    <a:pt x="579" y="3128"/>
                    <a:pt x="735" y="3128"/>
                  </a:cubicBezTo>
                  <a:cubicBezTo>
                    <a:pt x="783" y="3128"/>
                    <a:pt x="833" y="3109"/>
                    <a:pt x="877" y="3063"/>
                  </a:cubicBezTo>
                  <a:lnTo>
                    <a:pt x="1076" y="2864"/>
                  </a:lnTo>
                  <a:cubicBezTo>
                    <a:pt x="1250" y="2991"/>
                    <a:pt x="1453" y="3074"/>
                    <a:pt x="1663" y="3106"/>
                  </a:cubicBezTo>
                  <a:lnTo>
                    <a:pt x="1663" y="3389"/>
                  </a:lnTo>
                  <a:cubicBezTo>
                    <a:pt x="1663" y="3523"/>
                    <a:pt x="1763" y="3590"/>
                    <a:pt x="1864" y="3590"/>
                  </a:cubicBezTo>
                  <a:cubicBezTo>
                    <a:pt x="1964" y="3590"/>
                    <a:pt x="2065" y="3523"/>
                    <a:pt x="2065" y="3389"/>
                  </a:cubicBezTo>
                  <a:lnTo>
                    <a:pt x="2065" y="3106"/>
                  </a:lnTo>
                  <a:cubicBezTo>
                    <a:pt x="2275" y="3074"/>
                    <a:pt x="2478" y="2991"/>
                    <a:pt x="2652" y="2864"/>
                  </a:cubicBezTo>
                  <a:lnTo>
                    <a:pt x="2851" y="3063"/>
                  </a:lnTo>
                  <a:cubicBezTo>
                    <a:pt x="2895" y="3109"/>
                    <a:pt x="2945" y="3128"/>
                    <a:pt x="2993" y="3128"/>
                  </a:cubicBezTo>
                  <a:cubicBezTo>
                    <a:pt x="3148" y="3128"/>
                    <a:pt x="3283" y="2925"/>
                    <a:pt x="3133" y="2780"/>
                  </a:cubicBezTo>
                  <a:lnTo>
                    <a:pt x="2934" y="2581"/>
                  </a:lnTo>
                  <a:cubicBezTo>
                    <a:pt x="3061" y="2407"/>
                    <a:pt x="3144" y="2208"/>
                    <a:pt x="3177" y="1995"/>
                  </a:cubicBezTo>
                  <a:lnTo>
                    <a:pt x="3459" y="1995"/>
                  </a:lnTo>
                  <a:cubicBezTo>
                    <a:pt x="3727" y="1995"/>
                    <a:pt x="3727" y="1596"/>
                    <a:pt x="3459" y="1596"/>
                  </a:cubicBezTo>
                  <a:lnTo>
                    <a:pt x="3177" y="1596"/>
                  </a:lnTo>
                  <a:cubicBezTo>
                    <a:pt x="3144" y="1383"/>
                    <a:pt x="3061" y="1180"/>
                    <a:pt x="2934" y="1009"/>
                  </a:cubicBezTo>
                  <a:lnTo>
                    <a:pt x="3133" y="810"/>
                  </a:lnTo>
                  <a:cubicBezTo>
                    <a:pt x="3273" y="662"/>
                    <a:pt x="3141" y="465"/>
                    <a:pt x="2988" y="465"/>
                  </a:cubicBezTo>
                  <a:cubicBezTo>
                    <a:pt x="2942" y="465"/>
                    <a:pt x="2894" y="483"/>
                    <a:pt x="2851" y="524"/>
                  </a:cubicBezTo>
                  <a:lnTo>
                    <a:pt x="2652" y="727"/>
                  </a:lnTo>
                  <a:cubicBezTo>
                    <a:pt x="2478" y="597"/>
                    <a:pt x="2275" y="513"/>
                    <a:pt x="2065" y="481"/>
                  </a:cubicBezTo>
                  <a:lnTo>
                    <a:pt x="2065" y="202"/>
                  </a:lnTo>
                  <a:cubicBezTo>
                    <a:pt x="2065" y="68"/>
                    <a:pt x="1964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5b79fb4246_0_674"/>
            <p:cNvSpPr/>
            <p:nvPr/>
          </p:nvSpPr>
          <p:spPr>
            <a:xfrm>
              <a:off x="2798614" y="3440992"/>
              <a:ext cx="40952" cy="3507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671" y="403"/>
                  </a:moveTo>
                  <a:cubicBezTo>
                    <a:pt x="906" y="403"/>
                    <a:pt x="1026" y="693"/>
                    <a:pt x="859" y="860"/>
                  </a:cubicBezTo>
                  <a:cubicBezTo>
                    <a:pt x="804" y="915"/>
                    <a:pt x="736" y="940"/>
                    <a:pt x="670" y="940"/>
                  </a:cubicBezTo>
                  <a:cubicBezTo>
                    <a:pt x="533" y="940"/>
                    <a:pt x="403" y="833"/>
                    <a:pt x="403" y="671"/>
                  </a:cubicBezTo>
                  <a:cubicBezTo>
                    <a:pt x="403" y="525"/>
                    <a:pt x="519" y="407"/>
                    <a:pt x="664" y="407"/>
                  </a:cubicBezTo>
                  <a:cubicBezTo>
                    <a:pt x="666" y="407"/>
                    <a:pt x="668" y="407"/>
                    <a:pt x="671" y="407"/>
                  </a:cubicBezTo>
                  <a:lnTo>
                    <a:pt x="671" y="403"/>
                  </a:lnTo>
                  <a:close/>
                  <a:moveTo>
                    <a:pt x="674" y="0"/>
                  </a:moveTo>
                  <a:cubicBezTo>
                    <a:pt x="331" y="0"/>
                    <a:pt x="1" y="267"/>
                    <a:pt x="1" y="671"/>
                  </a:cubicBezTo>
                  <a:cubicBezTo>
                    <a:pt x="1" y="1041"/>
                    <a:pt x="301" y="1338"/>
                    <a:pt x="671" y="1338"/>
                  </a:cubicBezTo>
                  <a:cubicBezTo>
                    <a:pt x="1265" y="1338"/>
                    <a:pt x="1562" y="621"/>
                    <a:pt x="1141" y="197"/>
                  </a:cubicBezTo>
                  <a:cubicBezTo>
                    <a:pt x="1006" y="61"/>
                    <a:pt x="838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35b79fb4246_0_674"/>
          <p:cNvSpPr txBox="1"/>
          <p:nvPr/>
        </p:nvSpPr>
        <p:spPr>
          <a:xfrm>
            <a:off x="4865450" y="62835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Rothman KJ, et al. Modern Epidemiology. 4th edition. Cap 2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Icart Isern MT, et al. Aten Primaria. 1998;21(3):172-8</a:t>
            </a:r>
            <a:endParaRPr sz="8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b79fb4246_0_711"/>
          <p:cNvSpPr/>
          <p:nvPr/>
        </p:nvSpPr>
        <p:spPr>
          <a:xfrm>
            <a:off x="3427225" y="2548863"/>
            <a:ext cx="982200" cy="1009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8" name="Google Shape;208;g35b79fb4246_0_711"/>
          <p:cNvSpPr txBox="1"/>
          <p:nvPr/>
        </p:nvSpPr>
        <p:spPr>
          <a:xfrm>
            <a:off x="404225" y="1953225"/>
            <a:ext cx="2902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EVALUACIÓN 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 PACIENTES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5b79fb4246_0_711"/>
          <p:cNvSpPr txBox="1"/>
          <p:nvPr/>
        </p:nvSpPr>
        <p:spPr>
          <a:xfrm>
            <a:off x="404225" y="2515200"/>
            <a:ext cx="2902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CHARLA CON 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COLEGAS 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5b79fb4246_0_711"/>
          <p:cNvSpPr txBox="1"/>
          <p:nvPr/>
        </p:nvSpPr>
        <p:spPr>
          <a:xfrm>
            <a:off x="404225" y="3124800"/>
            <a:ext cx="2902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CUSOS, 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CONGRESOS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5b79fb4246_0_711"/>
          <p:cNvSpPr txBox="1"/>
          <p:nvPr/>
        </p:nvSpPr>
        <p:spPr>
          <a:xfrm>
            <a:off x="404225" y="3734400"/>
            <a:ext cx="2902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LECTURA DE MATERIAL BIBLIOGRÁFICO</a:t>
            </a:r>
            <a:endParaRPr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g35b79fb4246_0_711"/>
          <p:cNvCxnSpPr>
            <a:stCxn id="208" idx="3"/>
            <a:endCxn id="207" idx="1"/>
          </p:cNvCxnSpPr>
          <p:nvPr/>
        </p:nvCxnSpPr>
        <p:spPr>
          <a:xfrm>
            <a:off x="3306425" y="2145225"/>
            <a:ext cx="264600" cy="551400"/>
          </a:xfrm>
          <a:prstGeom prst="straightConnector1">
            <a:avLst/>
          </a:prstGeom>
          <a:noFill/>
          <a:ln w="19050" cap="flat" cmpd="sng">
            <a:solidFill>
              <a:srgbClr val="0E1C4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g35b79fb4246_0_711"/>
          <p:cNvCxnSpPr/>
          <p:nvPr/>
        </p:nvCxnSpPr>
        <p:spPr>
          <a:xfrm>
            <a:off x="3319097" y="2717738"/>
            <a:ext cx="152100" cy="115500"/>
          </a:xfrm>
          <a:prstGeom prst="straightConnector1">
            <a:avLst/>
          </a:prstGeom>
          <a:noFill/>
          <a:ln w="19050" cap="flat" cmpd="sng">
            <a:solidFill>
              <a:srgbClr val="0E1C4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g35b79fb4246_0_711"/>
          <p:cNvCxnSpPr>
            <a:stCxn id="210" idx="3"/>
            <a:endCxn id="207" idx="2"/>
          </p:cNvCxnSpPr>
          <p:nvPr/>
        </p:nvCxnSpPr>
        <p:spPr>
          <a:xfrm rot="10800000" flipH="1">
            <a:off x="3306425" y="3053400"/>
            <a:ext cx="120900" cy="263400"/>
          </a:xfrm>
          <a:prstGeom prst="straightConnector1">
            <a:avLst/>
          </a:prstGeom>
          <a:noFill/>
          <a:ln w="19050" cap="flat" cmpd="sng">
            <a:solidFill>
              <a:srgbClr val="0E1C4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5" name="Google Shape;215;g35b79fb4246_0_711"/>
          <p:cNvCxnSpPr>
            <a:stCxn id="211" idx="3"/>
            <a:endCxn id="207" idx="3"/>
          </p:cNvCxnSpPr>
          <p:nvPr/>
        </p:nvCxnSpPr>
        <p:spPr>
          <a:xfrm rot="10800000" flipH="1">
            <a:off x="3306425" y="3410400"/>
            <a:ext cx="264600" cy="516000"/>
          </a:xfrm>
          <a:prstGeom prst="straightConnector1">
            <a:avLst/>
          </a:prstGeom>
          <a:noFill/>
          <a:ln w="19050" cap="flat" cmpd="sng">
            <a:solidFill>
              <a:srgbClr val="0E1C4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6" name="Google Shape;216;g35b79fb4246_0_711"/>
          <p:cNvSpPr txBox="1"/>
          <p:nvPr/>
        </p:nvSpPr>
        <p:spPr>
          <a:xfrm>
            <a:off x="5900750" y="1374075"/>
            <a:ext cx="4582800" cy="335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500"/>
              <a:buChar char="●"/>
            </a:pPr>
            <a:r>
              <a:rPr lang="en-US" sz="1500" b="1">
                <a:solidFill>
                  <a:srgbClr val="0E1C45"/>
                </a:solidFill>
              </a:rPr>
              <a:t>Basada en el conocimiento previo</a:t>
            </a:r>
            <a:endParaRPr sz="1500" b="1">
              <a:solidFill>
                <a:srgbClr val="0E1C45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1C45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Declarativa y </a:t>
            </a:r>
            <a:r>
              <a:rPr lang="en-US" sz="1500" b="1">
                <a:solidFill>
                  <a:srgbClr val="0E1C45"/>
                </a:solidFill>
              </a:rPr>
              <a:t>e</a:t>
            </a: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specífica: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afirmación clara y específica </a:t>
            </a:r>
            <a:endParaRPr sz="1500">
              <a:solidFill>
                <a:srgbClr val="0E1C45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1C45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Relaci</a:t>
            </a:r>
            <a:r>
              <a:rPr lang="en-US" sz="1500" b="1">
                <a:solidFill>
                  <a:srgbClr val="0E1C45"/>
                </a:solidFill>
              </a:rPr>
              <a:t>ón</a:t>
            </a: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>
                <a:solidFill>
                  <a:srgbClr val="0E1C45"/>
                </a:solidFill>
              </a:rPr>
              <a:t>entre</a:t>
            </a: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>
                <a:solidFill>
                  <a:srgbClr val="0E1C45"/>
                </a:solidFill>
              </a:rPr>
              <a:t>v</a:t>
            </a: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ariables: 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debe implicar una relación entre variables,</a:t>
            </a:r>
            <a:r>
              <a:rPr lang="en-US" sz="1500">
                <a:solidFill>
                  <a:srgbClr val="0E1C45"/>
                </a:solidFill>
              </a:rPr>
              <a:t> 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causal o asociación entre </a:t>
            </a:r>
            <a:r>
              <a:rPr lang="en-US" sz="1500">
                <a:solidFill>
                  <a:srgbClr val="0E1C45"/>
                </a:solidFill>
              </a:rPr>
              <a:t>ellas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solidFill>
                <a:srgbClr val="0E1C45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1C45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Testable y </a:t>
            </a:r>
            <a:r>
              <a:rPr lang="en-US" sz="1500" b="1">
                <a:solidFill>
                  <a:srgbClr val="0E1C45"/>
                </a:solidFill>
              </a:rPr>
              <a:t>f</a:t>
            </a: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alsable: 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formulada </a:t>
            </a:r>
            <a:r>
              <a:rPr lang="en-US" sz="1500">
                <a:solidFill>
                  <a:srgbClr val="0E1C45"/>
                </a:solidFill>
              </a:rPr>
              <a:t>para 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que pueda ser sometida a pruebas empíricas. </a:t>
            </a:r>
            <a:r>
              <a:rPr lang="en-US" sz="1500">
                <a:solidFill>
                  <a:srgbClr val="0E1C45"/>
                </a:solidFill>
              </a:rPr>
              <a:t>U</a:t>
            </a:r>
            <a:r>
              <a:rPr lang="en-US" sz="1500" b="0" i="0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n estudio válido y factible que perm</a:t>
            </a:r>
            <a:r>
              <a:rPr lang="en-US" sz="15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ita recopilar datos que apoyen o refuten la hipótesis.</a:t>
            </a:r>
            <a:endParaRPr sz="15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E1C45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Relevante</a:t>
            </a:r>
            <a:endParaRPr sz="15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5b79fb4246_0_711"/>
          <p:cNvSpPr txBox="1"/>
          <p:nvPr/>
        </p:nvSpPr>
        <p:spPr>
          <a:xfrm>
            <a:off x="3661172" y="2792616"/>
            <a:ext cx="535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>
                <a:solidFill>
                  <a:srgbClr val="FFFFFF"/>
                </a:solidFill>
              </a:rPr>
              <a:t>?</a:t>
            </a:r>
            <a:endParaRPr sz="3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5b79fb4246_0_711"/>
          <p:cNvSpPr/>
          <p:nvPr/>
        </p:nvSpPr>
        <p:spPr>
          <a:xfrm>
            <a:off x="4713100" y="2548863"/>
            <a:ext cx="982200" cy="1009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9" name="Google Shape;219;g35b79fb4246_0_711"/>
          <p:cNvSpPr txBox="1"/>
          <p:nvPr/>
        </p:nvSpPr>
        <p:spPr>
          <a:xfrm>
            <a:off x="4947047" y="2792616"/>
            <a:ext cx="535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sz="31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35b79fb4246_0_711"/>
          <p:cNvCxnSpPr>
            <a:stCxn id="218" idx="2"/>
            <a:endCxn id="218" idx="2"/>
          </p:cNvCxnSpPr>
          <p:nvPr/>
        </p:nvCxnSpPr>
        <p:spPr>
          <a:xfrm>
            <a:off x="4713100" y="305346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A7A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g35b79fb4246_0_711"/>
          <p:cNvCxnSpPr>
            <a:stCxn id="207" idx="6"/>
            <a:endCxn id="218" idx="2"/>
          </p:cNvCxnSpPr>
          <p:nvPr/>
        </p:nvCxnSpPr>
        <p:spPr>
          <a:xfrm>
            <a:off x="4409425" y="3053463"/>
            <a:ext cx="303600" cy="0"/>
          </a:xfrm>
          <a:prstGeom prst="straightConnector1">
            <a:avLst/>
          </a:prstGeom>
          <a:noFill/>
          <a:ln w="19050" cap="flat" cmpd="sng">
            <a:solidFill>
              <a:srgbClr val="0E1C4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2" name="Google Shape;222;g35b79fb4246_0_711"/>
          <p:cNvSpPr txBox="1"/>
          <p:nvPr/>
        </p:nvSpPr>
        <p:spPr>
          <a:xfrm>
            <a:off x="4865450" y="62835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Rothman KJ, et al. Modern Epidemiology. 4th edition. Cap 2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Icart Isern MT, et al. Aten Primaria. 1998;21(3):172-8</a:t>
            </a:r>
            <a:endParaRPr sz="8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g35b79fb4246_0_816"/>
          <p:cNvCxnSpPr/>
          <p:nvPr/>
        </p:nvCxnSpPr>
        <p:spPr>
          <a:xfrm rot="10800000" flipH="1">
            <a:off x="408563" y="850416"/>
            <a:ext cx="6938400" cy="1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g35b79fb4246_0_816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FORMATO DE LA HIPÓTESIS DE INVESTIGACIÓN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229" name="Google Shape;229;g35b79fb4246_0_816"/>
          <p:cNvSpPr/>
          <p:nvPr/>
        </p:nvSpPr>
        <p:spPr>
          <a:xfrm>
            <a:off x="867694" y="1607531"/>
            <a:ext cx="2349300" cy="1228200"/>
          </a:xfrm>
          <a:prstGeom prst="rect">
            <a:avLst/>
          </a:prstGeom>
          <a:solidFill>
            <a:srgbClr val="FF314F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</a:rPr>
              <a:t>VARIABLE/S INDEPENDIENTE/S O FACTOR/ES DE EXPOSICIÓN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230" name="Google Shape;230;g35b79fb4246_0_816"/>
          <p:cNvSpPr/>
          <p:nvPr/>
        </p:nvSpPr>
        <p:spPr>
          <a:xfrm>
            <a:off x="4865438" y="1607531"/>
            <a:ext cx="2349300" cy="12282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FFFF"/>
                </a:solidFill>
              </a:rPr>
              <a:t>VARIABLE/S DEPENDIENTE/S O EFECTO/S</a:t>
            </a:r>
            <a:endParaRPr sz="1500" b="1">
              <a:solidFill>
                <a:srgbClr val="FFFFFF"/>
              </a:solidFill>
            </a:endParaRPr>
          </a:p>
        </p:txBody>
      </p:sp>
      <p:sp>
        <p:nvSpPr>
          <p:cNvPr id="231" name="Google Shape;231;g35b79fb4246_0_816"/>
          <p:cNvSpPr/>
          <p:nvPr/>
        </p:nvSpPr>
        <p:spPr>
          <a:xfrm>
            <a:off x="3274584" y="1770836"/>
            <a:ext cx="1541400" cy="438403"/>
          </a:xfrm>
          <a:custGeom>
            <a:avLst/>
            <a:gdLst/>
            <a:ahLst/>
            <a:cxnLst/>
            <a:rect l="l" t="t" r="r" b="b"/>
            <a:pathLst>
              <a:path w="164416" h="46763" extrusionOk="0">
                <a:moveTo>
                  <a:pt x="0" y="46764"/>
                </a:moveTo>
                <a:cubicBezTo>
                  <a:pt x="9232" y="38998"/>
                  <a:pt x="27989" y="1484"/>
                  <a:pt x="55392" y="165"/>
                </a:cubicBezTo>
                <a:cubicBezTo>
                  <a:pt x="82795" y="-1154"/>
                  <a:pt x="146245" y="32403"/>
                  <a:pt x="164416" y="38851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32" name="Google Shape;232;g35b79fb4246_0_816"/>
          <p:cNvSpPr txBox="1"/>
          <p:nvPr/>
        </p:nvSpPr>
        <p:spPr>
          <a:xfrm>
            <a:off x="3324038" y="1145934"/>
            <a:ext cx="13107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2249"/>
                </a:solidFill>
              </a:rPr>
              <a:t>VÍNCULO</a:t>
            </a:r>
            <a:endParaRPr sz="1800" b="1">
              <a:solidFill>
                <a:srgbClr val="172249"/>
              </a:solidFill>
            </a:endParaRPr>
          </a:p>
        </p:txBody>
      </p:sp>
      <p:sp>
        <p:nvSpPr>
          <p:cNvPr id="233" name="Google Shape;233;g35b79fb4246_0_816"/>
          <p:cNvSpPr/>
          <p:nvPr/>
        </p:nvSpPr>
        <p:spPr>
          <a:xfrm>
            <a:off x="867700" y="3207150"/>
            <a:ext cx="9134100" cy="282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Hipótesis Nula (H0):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 la afirmación de que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no hay efecto o diferencia entre las variables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estudiadas. Es el estado por defecto, el supuesto inicial que se intenta refutar.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Se asume verdadera hasta que la evidencia muestral demuestre lo contrario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Generalmente se expresa con un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signo de igualdad (=)</a:t>
            </a:r>
            <a:endParaRPr sz="1800" i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Hipótesis Alternativa (H1):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Es la afirmación que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contradice la hipótesis nula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, planteando que sí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existe un efecto, diferencia o relación entre las variables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Puede expresar una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diferencia direccional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(mayor que &gt; o menor que &lt;) o una diferencia </a:t>
            </a:r>
            <a:r>
              <a:rPr lang="en-US" sz="1800" i="1" u="sng">
                <a:latin typeface="Calibri"/>
                <a:ea typeface="Calibri"/>
                <a:cs typeface="Calibri"/>
                <a:sym typeface="Calibri"/>
              </a:rPr>
              <a:t>no direccional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(diferente ≠).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5b79fb4246_0_816"/>
          <p:cNvSpPr txBox="1"/>
          <p:nvPr/>
        </p:nvSpPr>
        <p:spPr>
          <a:xfrm>
            <a:off x="4865450" y="62835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Rothman KJ, et al. Modern Epidemiology. 4th edition. Cap 2</a:t>
            </a:r>
            <a:br>
              <a:rPr lang="en-US" sz="800">
                <a:solidFill>
                  <a:schemeClr val="dk1"/>
                </a:solidFill>
              </a:rPr>
            </a:br>
            <a:r>
              <a:rPr lang="en-US" sz="800">
                <a:solidFill>
                  <a:schemeClr val="dk1"/>
                </a:solidFill>
              </a:rPr>
              <a:t>Icart Isern MT, et al. Aten Primaria. 1998;21(3):172-8</a:t>
            </a:r>
            <a:endParaRPr sz="8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b79fb4246_0_834"/>
          <p:cNvSpPr/>
          <p:nvPr/>
        </p:nvSpPr>
        <p:spPr>
          <a:xfrm>
            <a:off x="11913" y="3905300"/>
            <a:ext cx="10720800" cy="56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E1C45"/>
          </a:solidFill>
          <a:ln w="9525" cap="flat" cmpd="sng">
            <a:solidFill>
              <a:srgbClr val="54A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0" name="Google Shape;240;g35b79fb4246_0_834"/>
          <p:cNvSpPr/>
          <p:nvPr/>
        </p:nvSpPr>
        <p:spPr>
          <a:xfrm>
            <a:off x="187000" y="3709247"/>
            <a:ext cx="898500" cy="961800"/>
          </a:xfrm>
          <a:prstGeom prst="rect">
            <a:avLst/>
          </a:prstGeom>
          <a:solidFill>
            <a:srgbClr val="55A7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1" name="Google Shape;241;g35b79fb4246_0_834"/>
          <p:cNvSpPr/>
          <p:nvPr/>
        </p:nvSpPr>
        <p:spPr>
          <a:xfrm>
            <a:off x="276800" y="38054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42" name="Google Shape;242;g35b79fb4246_0_834"/>
          <p:cNvGrpSpPr/>
          <p:nvPr/>
        </p:nvGrpSpPr>
        <p:grpSpPr>
          <a:xfrm>
            <a:off x="352037" y="3913496"/>
            <a:ext cx="557752" cy="557746"/>
            <a:chOff x="3554290" y="3380517"/>
            <a:chExt cx="340092" cy="338623"/>
          </a:xfrm>
        </p:grpSpPr>
        <p:sp>
          <p:nvSpPr>
            <p:cNvPr id="243" name="Google Shape;243;g35b79fb4246_0_834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5b79fb4246_0_834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5b79fb4246_0_834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35b79fb4246_0_834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35b79fb4246_0_834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35b79fb4246_0_834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35b79fb4246_0_834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35b79fb4246_0_834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35b79fb4246_0_834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35b79fb4246_0_834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35b79fb4246_0_834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35b79fb4246_0_834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5b79fb4246_0_834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35b79fb4246_0_834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35b79fb4246_0_834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35b79fb4246_0_834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35b79fb4246_0_834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35b79fb4246_0_834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g35b79fb4246_0_834"/>
          <p:cNvSpPr txBox="1"/>
          <p:nvPr/>
        </p:nvSpPr>
        <p:spPr>
          <a:xfrm>
            <a:off x="119063" y="1009200"/>
            <a:ext cx="6834300" cy="29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DISEÑO Y EJECUCIÓN DEL </a:t>
            </a:r>
            <a:endParaRPr sz="20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ESTUDIO DE INVESTIGACIÓN</a:t>
            </a:r>
            <a:endParaRPr sz="20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Seleccionar un diseño de estudio apropiado, coherente con la pregunta de investigación y los objetivos del estudio.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Determinar la población de estudio, los criterios de inclusión y exclusión, las variables a medir y las herramientas de recolección de datos.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127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C45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E1C45"/>
                </a:solidFill>
                <a:latin typeface="Arial"/>
                <a:ea typeface="Arial"/>
                <a:cs typeface="Arial"/>
                <a:sym typeface="Arial"/>
              </a:rPr>
              <a:t>Consideraciones éticas y consentimiento informado.</a:t>
            </a:r>
            <a:endParaRPr sz="17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E1C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5b79fb4246_0_834"/>
          <p:cNvSpPr/>
          <p:nvPr/>
        </p:nvSpPr>
        <p:spPr>
          <a:xfrm>
            <a:off x="2320600" y="3709247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3" name="Google Shape;263;g35b79fb4246_0_834"/>
          <p:cNvSpPr/>
          <p:nvPr/>
        </p:nvSpPr>
        <p:spPr>
          <a:xfrm>
            <a:off x="2410400" y="380544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64" name="Google Shape;264;g35b79fb4246_0_834"/>
          <p:cNvGrpSpPr/>
          <p:nvPr/>
        </p:nvGrpSpPr>
        <p:grpSpPr>
          <a:xfrm>
            <a:off x="2493492" y="3926804"/>
            <a:ext cx="553022" cy="513797"/>
            <a:chOff x="3009951" y="3665139"/>
            <a:chExt cx="414745" cy="385328"/>
          </a:xfrm>
        </p:grpSpPr>
        <p:sp>
          <p:nvSpPr>
            <p:cNvPr id="265" name="Google Shape;265;g35b79fb4246_0_834"/>
            <p:cNvSpPr/>
            <p:nvPr/>
          </p:nvSpPr>
          <p:spPr>
            <a:xfrm>
              <a:off x="3015505" y="3670875"/>
              <a:ext cx="388524" cy="373829"/>
            </a:xfrm>
            <a:custGeom>
              <a:avLst/>
              <a:gdLst/>
              <a:ahLst/>
              <a:cxnLst/>
              <a:rect l="l" t="t" r="r" b="b"/>
              <a:pathLst>
                <a:path w="14832" h="14271" extrusionOk="0">
                  <a:moveTo>
                    <a:pt x="7697" y="0"/>
                  </a:moveTo>
                  <a:cubicBezTo>
                    <a:pt x="4812" y="0"/>
                    <a:pt x="2208" y="1738"/>
                    <a:pt x="1104" y="4404"/>
                  </a:cubicBezTo>
                  <a:cubicBezTo>
                    <a:pt x="1" y="7070"/>
                    <a:pt x="611" y="10140"/>
                    <a:pt x="2653" y="12179"/>
                  </a:cubicBezTo>
                  <a:cubicBezTo>
                    <a:pt x="4017" y="13545"/>
                    <a:pt x="5843" y="14271"/>
                    <a:pt x="7700" y="14271"/>
                  </a:cubicBezTo>
                  <a:cubicBezTo>
                    <a:pt x="8619" y="14271"/>
                    <a:pt x="9546" y="14093"/>
                    <a:pt x="10428" y="13728"/>
                  </a:cubicBezTo>
                  <a:cubicBezTo>
                    <a:pt x="13095" y="12625"/>
                    <a:pt x="14832" y="10020"/>
                    <a:pt x="14832" y="7135"/>
                  </a:cubicBezTo>
                  <a:cubicBezTo>
                    <a:pt x="14832" y="3194"/>
                    <a:pt x="11638" y="0"/>
                    <a:pt x="7697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35b79fb4246_0_834"/>
            <p:cNvSpPr/>
            <p:nvPr/>
          </p:nvSpPr>
          <p:spPr>
            <a:xfrm>
              <a:off x="3029519" y="3683056"/>
              <a:ext cx="379199" cy="349494"/>
            </a:xfrm>
            <a:custGeom>
              <a:avLst/>
              <a:gdLst/>
              <a:ahLst/>
              <a:cxnLst/>
              <a:rect l="l" t="t" r="r" b="b"/>
              <a:pathLst>
                <a:path w="14476" h="13342" extrusionOk="0">
                  <a:moveTo>
                    <a:pt x="7159" y="1"/>
                  </a:moveTo>
                  <a:cubicBezTo>
                    <a:pt x="6304" y="1"/>
                    <a:pt x="5439" y="165"/>
                    <a:pt x="4609" y="508"/>
                  </a:cubicBezTo>
                  <a:cubicBezTo>
                    <a:pt x="1669" y="1728"/>
                    <a:pt x="0" y="4850"/>
                    <a:pt x="621" y="7972"/>
                  </a:cubicBezTo>
                  <a:cubicBezTo>
                    <a:pt x="1241" y="11094"/>
                    <a:pt x="3979" y="13342"/>
                    <a:pt x="7162" y="13342"/>
                  </a:cubicBezTo>
                  <a:cubicBezTo>
                    <a:pt x="7167" y="13342"/>
                    <a:pt x="7171" y="13342"/>
                    <a:pt x="7175" y="13342"/>
                  </a:cubicBezTo>
                  <a:cubicBezTo>
                    <a:pt x="8942" y="13342"/>
                    <a:pt x="10633" y="12640"/>
                    <a:pt x="11878" y="11389"/>
                  </a:cubicBezTo>
                  <a:cubicBezTo>
                    <a:pt x="14129" y="9137"/>
                    <a:pt x="14475" y="5611"/>
                    <a:pt x="12707" y="2965"/>
                  </a:cubicBezTo>
                  <a:cubicBezTo>
                    <a:pt x="11440" y="1066"/>
                    <a:pt x="9334" y="1"/>
                    <a:pt x="7159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35b79fb4246_0_834"/>
            <p:cNvSpPr/>
            <p:nvPr/>
          </p:nvSpPr>
          <p:spPr>
            <a:xfrm>
              <a:off x="3146113" y="3730102"/>
              <a:ext cx="142029" cy="255323"/>
            </a:xfrm>
            <a:custGeom>
              <a:avLst/>
              <a:gdLst/>
              <a:ahLst/>
              <a:cxnLst/>
              <a:rect l="l" t="t" r="r" b="b"/>
              <a:pathLst>
                <a:path w="5422" h="9747" extrusionOk="0">
                  <a:moveTo>
                    <a:pt x="2605" y="1"/>
                  </a:moveTo>
                  <a:cubicBezTo>
                    <a:pt x="820" y="1"/>
                    <a:pt x="1" y="1060"/>
                    <a:pt x="1" y="1773"/>
                  </a:cubicBezTo>
                  <a:cubicBezTo>
                    <a:pt x="1" y="2290"/>
                    <a:pt x="436" y="2527"/>
                    <a:pt x="792" y="2527"/>
                  </a:cubicBezTo>
                  <a:cubicBezTo>
                    <a:pt x="1505" y="2527"/>
                    <a:pt x="1217" y="1509"/>
                    <a:pt x="2564" y="1509"/>
                  </a:cubicBezTo>
                  <a:cubicBezTo>
                    <a:pt x="3225" y="1509"/>
                    <a:pt x="3753" y="1800"/>
                    <a:pt x="3753" y="2410"/>
                  </a:cubicBezTo>
                  <a:cubicBezTo>
                    <a:pt x="3753" y="3123"/>
                    <a:pt x="3013" y="3534"/>
                    <a:pt x="2578" y="3904"/>
                  </a:cubicBezTo>
                  <a:cubicBezTo>
                    <a:pt x="2194" y="4233"/>
                    <a:pt x="1694" y="4774"/>
                    <a:pt x="1694" y="5912"/>
                  </a:cubicBezTo>
                  <a:cubicBezTo>
                    <a:pt x="1694" y="6601"/>
                    <a:pt x="1879" y="6800"/>
                    <a:pt x="2420" y="6800"/>
                  </a:cubicBezTo>
                  <a:cubicBezTo>
                    <a:pt x="3068" y="6800"/>
                    <a:pt x="3201" y="6508"/>
                    <a:pt x="3201" y="6258"/>
                  </a:cubicBezTo>
                  <a:cubicBezTo>
                    <a:pt x="3201" y="5570"/>
                    <a:pt x="3212" y="5172"/>
                    <a:pt x="3942" y="4603"/>
                  </a:cubicBezTo>
                  <a:cubicBezTo>
                    <a:pt x="4298" y="4326"/>
                    <a:pt x="5422" y="3428"/>
                    <a:pt x="5422" y="2184"/>
                  </a:cubicBezTo>
                  <a:cubicBezTo>
                    <a:pt x="5422" y="940"/>
                    <a:pt x="4298" y="1"/>
                    <a:pt x="2605" y="1"/>
                  </a:cubicBezTo>
                  <a:close/>
                  <a:moveTo>
                    <a:pt x="2434" y="7711"/>
                  </a:moveTo>
                  <a:cubicBezTo>
                    <a:pt x="1875" y="7718"/>
                    <a:pt x="1426" y="8170"/>
                    <a:pt x="1430" y="8729"/>
                  </a:cubicBezTo>
                  <a:cubicBezTo>
                    <a:pt x="1430" y="9270"/>
                    <a:pt x="1865" y="9747"/>
                    <a:pt x="2434" y="9747"/>
                  </a:cubicBezTo>
                  <a:cubicBezTo>
                    <a:pt x="2992" y="9743"/>
                    <a:pt x="3448" y="9288"/>
                    <a:pt x="3452" y="8729"/>
                  </a:cubicBezTo>
                  <a:cubicBezTo>
                    <a:pt x="3448" y="8170"/>
                    <a:pt x="2992" y="7715"/>
                    <a:pt x="2434" y="771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35b79fb4246_0_834"/>
            <p:cNvSpPr/>
            <p:nvPr/>
          </p:nvSpPr>
          <p:spPr>
            <a:xfrm>
              <a:off x="3009951" y="3665139"/>
              <a:ext cx="414745" cy="385328"/>
            </a:xfrm>
            <a:custGeom>
              <a:avLst/>
              <a:gdLst/>
              <a:ahLst/>
              <a:cxnLst/>
              <a:rect l="l" t="t" r="r" b="b"/>
              <a:pathLst>
                <a:path w="15833" h="14710" extrusionOk="0">
                  <a:moveTo>
                    <a:pt x="7908" y="0"/>
                  </a:moveTo>
                  <a:cubicBezTo>
                    <a:pt x="6198" y="0"/>
                    <a:pt x="4484" y="594"/>
                    <a:pt x="3098" y="1792"/>
                  </a:cubicBezTo>
                  <a:cubicBezTo>
                    <a:pt x="2925" y="1943"/>
                    <a:pt x="3065" y="2179"/>
                    <a:pt x="3239" y="2179"/>
                  </a:cubicBezTo>
                  <a:cubicBezTo>
                    <a:pt x="3286" y="2179"/>
                    <a:pt x="3336" y="2162"/>
                    <a:pt x="3383" y="2121"/>
                  </a:cubicBezTo>
                  <a:cubicBezTo>
                    <a:pt x="4691" y="990"/>
                    <a:pt x="6304" y="434"/>
                    <a:pt x="7911" y="434"/>
                  </a:cubicBezTo>
                  <a:cubicBezTo>
                    <a:pt x="9781" y="434"/>
                    <a:pt x="11643" y="1188"/>
                    <a:pt x="13005" y="2666"/>
                  </a:cubicBezTo>
                  <a:cubicBezTo>
                    <a:pt x="15534" y="5418"/>
                    <a:pt x="15421" y="9681"/>
                    <a:pt x="12748" y="12295"/>
                  </a:cubicBezTo>
                  <a:cubicBezTo>
                    <a:pt x="11402" y="13612"/>
                    <a:pt x="9654" y="14271"/>
                    <a:pt x="7905" y="14271"/>
                  </a:cubicBezTo>
                  <a:cubicBezTo>
                    <a:pt x="6180" y="14271"/>
                    <a:pt x="4454" y="13630"/>
                    <a:pt x="3115" y="12343"/>
                  </a:cubicBezTo>
                  <a:cubicBezTo>
                    <a:pt x="422" y="9756"/>
                    <a:pt x="271" y="5490"/>
                    <a:pt x="2779" y="2714"/>
                  </a:cubicBezTo>
                  <a:cubicBezTo>
                    <a:pt x="2936" y="2552"/>
                    <a:pt x="2785" y="2341"/>
                    <a:pt x="2618" y="2341"/>
                  </a:cubicBezTo>
                  <a:cubicBezTo>
                    <a:pt x="2561" y="2341"/>
                    <a:pt x="2503" y="2365"/>
                    <a:pt x="2454" y="2423"/>
                  </a:cubicBezTo>
                  <a:cubicBezTo>
                    <a:pt x="483" y="4602"/>
                    <a:pt x="0" y="7751"/>
                    <a:pt x="1227" y="10424"/>
                  </a:cubicBezTo>
                  <a:cubicBezTo>
                    <a:pt x="2429" y="13042"/>
                    <a:pt x="5044" y="14710"/>
                    <a:pt x="7913" y="14710"/>
                  </a:cubicBezTo>
                  <a:cubicBezTo>
                    <a:pt x="7973" y="14710"/>
                    <a:pt x="8034" y="14709"/>
                    <a:pt x="8094" y="14708"/>
                  </a:cubicBezTo>
                  <a:cubicBezTo>
                    <a:pt x="11035" y="14632"/>
                    <a:pt x="13649" y="12813"/>
                    <a:pt x="14739" y="10082"/>
                  </a:cubicBezTo>
                  <a:cubicBezTo>
                    <a:pt x="15832" y="7350"/>
                    <a:pt x="15191" y="4232"/>
                    <a:pt x="13111" y="2155"/>
                  </a:cubicBezTo>
                  <a:cubicBezTo>
                    <a:pt x="11680" y="724"/>
                    <a:pt x="9796" y="0"/>
                    <a:pt x="79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35b79fb4246_0_834"/>
            <p:cNvSpPr/>
            <p:nvPr/>
          </p:nvSpPr>
          <p:spPr>
            <a:xfrm>
              <a:off x="3170920" y="3926329"/>
              <a:ext cx="71355" cy="64833"/>
            </a:xfrm>
            <a:custGeom>
              <a:avLst/>
              <a:gdLst/>
              <a:ahLst/>
              <a:cxnLst/>
              <a:rect l="l" t="t" r="r" b="b"/>
              <a:pathLst>
                <a:path w="2724" h="2475" extrusionOk="0">
                  <a:moveTo>
                    <a:pt x="1487" y="440"/>
                  </a:moveTo>
                  <a:cubicBezTo>
                    <a:pt x="1929" y="440"/>
                    <a:pt x="2285" y="796"/>
                    <a:pt x="2285" y="1238"/>
                  </a:cubicBezTo>
                  <a:cubicBezTo>
                    <a:pt x="2285" y="1680"/>
                    <a:pt x="1929" y="2036"/>
                    <a:pt x="1487" y="2036"/>
                  </a:cubicBezTo>
                  <a:cubicBezTo>
                    <a:pt x="1045" y="2036"/>
                    <a:pt x="688" y="1680"/>
                    <a:pt x="688" y="1238"/>
                  </a:cubicBezTo>
                  <a:cubicBezTo>
                    <a:pt x="688" y="796"/>
                    <a:pt x="1045" y="440"/>
                    <a:pt x="1487" y="440"/>
                  </a:cubicBezTo>
                  <a:close/>
                  <a:moveTo>
                    <a:pt x="1482" y="1"/>
                  </a:moveTo>
                  <a:cubicBezTo>
                    <a:pt x="600" y="1"/>
                    <a:pt x="0" y="900"/>
                    <a:pt x="342" y="1714"/>
                  </a:cubicBezTo>
                  <a:cubicBezTo>
                    <a:pt x="546" y="2205"/>
                    <a:pt x="1012" y="2475"/>
                    <a:pt x="1486" y="2475"/>
                  </a:cubicBezTo>
                  <a:cubicBezTo>
                    <a:pt x="1799" y="2475"/>
                    <a:pt x="2117" y="2356"/>
                    <a:pt x="2364" y="2105"/>
                  </a:cubicBezTo>
                  <a:cubicBezTo>
                    <a:pt x="2594" y="1872"/>
                    <a:pt x="2720" y="1564"/>
                    <a:pt x="2724" y="1238"/>
                  </a:cubicBezTo>
                  <a:cubicBezTo>
                    <a:pt x="2717" y="556"/>
                    <a:pt x="2169" y="8"/>
                    <a:pt x="1487" y="1"/>
                  </a:cubicBezTo>
                  <a:cubicBezTo>
                    <a:pt x="1485" y="1"/>
                    <a:pt x="1483" y="1"/>
                    <a:pt x="1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35b79fb4246_0_834"/>
            <p:cNvSpPr/>
            <p:nvPr/>
          </p:nvSpPr>
          <p:spPr>
            <a:xfrm>
              <a:off x="3140193" y="3724470"/>
              <a:ext cx="153712" cy="189416"/>
            </a:xfrm>
            <a:custGeom>
              <a:avLst/>
              <a:gdLst/>
              <a:ahLst/>
              <a:cxnLst/>
              <a:rect l="l" t="t" r="r" b="b"/>
              <a:pathLst>
                <a:path w="5868" h="7231" extrusionOk="0">
                  <a:moveTo>
                    <a:pt x="2831" y="0"/>
                  </a:moveTo>
                  <a:cubicBezTo>
                    <a:pt x="1755" y="0"/>
                    <a:pt x="1090" y="363"/>
                    <a:pt x="720" y="668"/>
                  </a:cubicBezTo>
                  <a:cubicBezTo>
                    <a:pt x="275" y="1035"/>
                    <a:pt x="7" y="1528"/>
                    <a:pt x="7" y="1988"/>
                  </a:cubicBezTo>
                  <a:cubicBezTo>
                    <a:pt x="1" y="2275"/>
                    <a:pt x="127" y="2550"/>
                    <a:pt x="350" y="2728"/>
                  </a:cubicBezTo>
                  <a:cubicBezTo>
                    <a:pt x="542" y="2879"/>
                    <a:pt x="775" y="2961"/>
                    <a:pt x="1018" y="2961"/>
                  </a:cubicBezTo>
                  <a:cubicBezTo>
                    <a:pt x="1433" y="2961"/>
                    <a:pt x="1618" y="2694"/>
                    <a:pt x="1765" y="2474"/>
                  </a:cubicBezTo>
                  <a:cubicBezTo>
                    <a:pt x="1950" y="2200"/>
                    <a:pt x="2125" y="1943"/>
                    <a:pt x="2793" y="1943"/>
                  </a:cubicBezTo>
                  <a:cubicBezTo>
                    <a:pt x="3020" y="1943"/>
                    <a:pt x="3763" y="1991"/>
                    <a:pt x="3763" y="2622"/>
                  </a:cubicBezTo>
                  <a:cubicBezTo>
                    <a:pt x="3763" y="3101"/>
                    <a:pt x="3321" y="3437"/>
                    <a:pt x="2934" y="3735"/>
                  </a:cubicBezTo>
                  <a:cubicBezTo>
                    <a:pt x="2838" y="3811"/>
                    <a:pt x="2745" y="3879"/>
                    <a:pt x="2663" y="3951"/>
                  </a:cubicBezTo>
                  <a:cubicBezTo>
                    <a:pt x="2214" y="4335"/>
                    <a:pt x="1700" y="4935"/>
                    <a:pt x="1700" y="6127"/>
                  </a:cubicBezTo>
                  <a:cubicBezTo>
                    <a:pt x="1700" y="6789"/>
                    <a:pt x="1861" y="7231"/>
                    <a:pt x="2646" y="7231"/>
                  </a:cubicBezTo>
                  <a:cubicBezTo>
                    <a:pt x="2996" y="7231"/>
                    <a:pt x="3256" y="7152"/>
                    <a:pt x="3427" y="6998"/>
                  </a:cubicBezTo>
                  <a:cubicBezTo>
                    <a:pt x="3571" y="6861"/>
                    <a:pt x="3650" y="6669"/>
                    <a:pt x="3647" y="6470"/>
                  </a:cubicBezTo>
                  <a:cubicBezTo>
                    <a:pt x="3647" y="5829"/>
                    <a:pt x="3647" y="5504"/>
                    <a:pt x="4301" y="4989"/>
                  </a:cubicBezTo>
                  <a:lnTo>
                    <a:pt x="4311" y="4979"/>
                  </a:lnTo>
                  <a:cubicBezTo>
                    <a:pt x="4342" y="4959"/>
                    <a:pt x="4377" y="4931"/>
                    <a:pt x="4414" y="4904"/>
                  </a:cubicBezTo>
                  <a:cubicBezTo>
                    <a:pt x="4600" y="4756"/>
                    <a:pt x="4459" y="4507"/>
                    <a:pt x="4280" y="4507"/>
                  </a:cubicBezTo>
                  <a:cubicBezTo>
                    <a:pt x="4234" y="4507"/>
                    <a:pt x="4186" y="4523"/>
                    <a:pt x="4140" y="4561"/>
                  </a:cubicBezTo>
                  <a:cubicBezTo>
                    <a:pt x="4102" y="4592"/>
                    <a:pt x="4072" y="4616"/>
                    <a:pt x="4044" y="4637"/>
                  </a:cubicBezTo>
                  <a:lnTo>
                    <a:pt x="4034" y="4647"/>
                  </a:lnTo>
                  <a:cubicBezTo>
                    <a:pt x="3246" y="5260"/>
                    <a:pt x="3208" y="5716"/>
                    <a:pt x="3208" y="6470"/>
                  </a:cubicBezTo>
                  <a:cubicBezTo>
                    <a:pt x="3208" y="6566"/>
                    <a:pt x="3208" y="6795"/>
                    <a:pt x="2646" y="6795"/>
                  </a:cubicBezTo>
                  <a:cubicBezTo>
                    <a:pt x="2372" y="6795"/>
                    <a:pt x="2290" y="6737"/>
                    <a:pt x="2249" y="6686"/>
                  </a:cubicBezTo>
                  <a:cubicBezTo>
                    <a:pt x="2173" y="6600"/>
                    <a:pt x="2139" y="6415"/>
                    <a:pt x="2139" y="6127"/>
                  </a:cubicBezTo>
                  <a:cubicBezTo>
                    <a:pt x="2139" y="5116"/>
                    <a:pt x="2547" y="4626"/>
                    <a:pt x="2948" y="4284"/>
                  </a:cubicBezTo>
                  <a:cubicBezTo>
                    <a:pt x="3023" y="4222"/>
                    <a:pt x="3109" y="4157"/>
                    <a:pt x="3201" y="4085"/>
                  </a:cubicBezTo>
                  <a:cubicBezTo>
                    <a:pt x="3647" y="3742"/>
                    <a:pt x="4202" y="3317"/>
                    <a:pt x="4202" y="2625"/>
                  </a:cubicBezTo>
                  <a:cubicBezTo>
                    <a:pt x="4202" y="1946"/>
                    <a:pt x="3647" y="1508"/>
                    <a:pt x="2793" y="1508"/>
                  </a:cubicBezTo>
                  <a:cubicBezTo>
                    <a:pt x="1896" y="1508"/>
                    <a:pt x="1611" y="1926"/>
                    <a:pt x="1406" y="2231"/>
                  </a:cubicBezTo>
                  <a:cubicBezTo>
                    <a:pt x="1262" y="2440"/>
                    <a:pt x="1197" y="2526"/>
                    <a:pt x="1018" y="2526"/>
                  </a:cubicBezTo>
                  <a:cubicBezTo>
                    <a:pt x="789" y="2526"/>
                    <a:pt x="443" y="2382"/>
                    <a:pt x="443" y="1988"/>
                  </a:cubicBezTo>
                  <a:cubicBezTo>
                    <a:pt x="443" y="1731"/>
                    <a:pt x="590" y="1340"/>
                    <a:pt x="998" y="1004"/>
                  </a:cubicBezTo>
                  <a:cubicBezTo>
                    <a:pt x="1313" y="747"/>
                    <a:pt x="1885" y="435"/>
                    <a:pt x="2831" y="435"/>
                  </a:cubicBezTo>
                  <a:cubicBezTo>
                    <a:pt x="4359" y="435"/>
                    <a:pt x="5429" y="1244"/>
                    <a:pt x="5429" y="2399"/>
                  </a:cubicBezTo>
                  <a:cubicBezTo>
                    <a:pt x="5429" y="2933"/>
                    <a:pt x="5199" y="3468"/>
                    <a:pt x="4743" y="3989"/>
                  </a:cubicBezTo>
                  <a:cubicBezTo>
                    <a:pt x="4664" y="4078"/>
                    <a:pt x="4675" y="4215"/>
                    <a:pt x="4764" y="4297"/>
                  </a:cubicBezTo>
                  <a:cubicBezTo>
                    <a:pt x="4805" y="4333"/>
                    <a:pt x="4856" y="4350"/>
                    <a:pt x="4906" y="4350"/>
                  </a:cubicBezTo>
                  <a:cubicBezTo>
                    <a:pt x="4968" y="4350"/>
                    <a:pt x="5029" y="4324"/>
                    <a:pt x="5072" y="4273"/>
                  </a:cubicBezTo>
                  <a:cubicBezTo>
                    <a:pt x="5600" y="3670"/>
                    <a:pt x="5867" y="3040"/>
                    <a:pt x="5867" y="2399"/>
                  </a:cubicBezTo>
                  <a:cubicBezTo>
                    <a:pt x="5867" y="1720"/>
                    <a:pt x="5562" y="1107"/>
                    <a:pt x="5011" y="672"/>
                  </a:cubicBezTo>
                  <a:cubicBezTo>
                    <a:pt x="4459" y="233"/>
                    <a:pt x="3701" y="0"/>
                    <a:pt x="28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g35b79fb4246_0_834"/>
          <p:cNvSpPr/>
          <p:nvPr/>
        </p:nvSpPr>
        <p:spPr>
          <a:xfrm>
            <a:off x="4454200" y="3711372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2" name="Google Shape;272;g35b79fb4246_0_834"/>
          <p:cNvSpPr/>
          <p:nvPr/>
        </p:nvSpPr>
        <p:spPr>
          <a:xfrm>
            <a:off x="4544000" y="3807572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73" name="Google Shape;273;g35b79fb4246_0_834"/>
          <p:cNvGrpSpPr/>
          <p:nvPr/>
        </p:nvGrpSpPr>
        <p:grpSpPr>
          <a:xfrm>
            <a:off x="4677718" y="3911791"/>
            <a:ext cx="451364" cy="561171"/>
            <a:chOff x="2671485" y="3381452"/>
            <a:chExt cx="289336" cy="358393"/>
          </a:xfrm>
        </p:grpSpPr>
        <p:sp>
          <p:nvSpPr>
            <p:cNvPr id="274" name="Google Shape;274;g35b79fb4246_0_834"/>
            <p:cNvSpPr/>
            <p:nvPr/>
          </p:nvSpPr>
          <p:spPr>
            <a:xfrm>
              <a:off x="2744973" y="3660537"/>
              <a:ext cx="60510" cy="41135"/>
            </a:xfrm>
            <a:custGeom>
              <a:avLst/>
              <a:gdLst/>
              <a:ahLst/>
              <a:cxnLst/>
              <a:rect l="l" t="t" r="r" b="b"/>
              <a:pathLst>
                <a:path w="2308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07" y="1569"/>
                  </a:lnTo>
                  <a:lnTo>
                    <a:pt x="2307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35b79fb4246_0_834"/>
            <p:cNvSpPr/>
            <p:nvPr/>
          </p:nvSpPr>
          <p:spPr>
            <a:xfrm>
              <a:off x="2826824" y="3660537"/>
              <a:ext cx="60589" cy="41135"/>
            </a:xfrm>
            <a:custGeom>
              <a:avLst/>
              <a:gdLst/>
              <a:ahLst/>
              <a:cxnLst/>
              <a:rect l="l" t="t" r="r" b="b"/>
              <a:pathLst>
                <a:path w="2311" h="1569" extrusionOk="0">
                  <a:moveTo>
                    <a:pt x="0" y="1"/>
                  </a:moveTo>
                  <a:lnTo>
                    <a:pt x="0" y="1569"/>
                  </a:lnTo>
                  <a:lnTo>
                    <a:pt x="2311" y="1569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35b79fb4246_0_834"/>
            <p:cNvSpPr/>
            <p:nvPr/>
          </p:nvSpPr>
          <p:spPr>
            <a:xfrm>
              <a:off x="2744973" y="3690740"/>
              <a:ext cx="60510" cy="43809"/>
            </a:xfrm>
            <a:custGeom>
              <a:avLst/>
              <a:gdLst/>
              <a:ahLst/>
              <a:cxnLst/>
              <a:rect l="l" t="t" r="r" b="b"/>
              <a:pathLst>
                <a:path w="2308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07" y="1670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35b79fb4246_0_834"/>
            <p:cNvSpPr/>
            <p:nvPr/>
          </p:nvSpPr>
          <p:spPr>
            <a:xfrm>
              <a:off x="2676781" y="3525228"/>
              <a:ext cx="128780" cy="135335"/>
            </a:xfrm>
            <a:custGeom>
              <a:avLst/>
              <a:gdLst/>
              <a:ahLst/>
              <a:cxnLst/>
              <a:rect l="l" t="t" r="r" b="b"/>
              <a:pathLst>
                <a:path w="4912" h="5162" extrusionOk="0">
                  <a:moveTo>
                    <a:pt x="1" y="1"/>
                  </a:moveTo>
                  <a:lnTo>
                    <a:pt x="1" y="1938"/>
                  </a:lnTo>
                  <a:cubicBezTo>
                    <a:pt x="1" y="2043"/>
                    <a:pt x="52" y="2145"/>
                    <a:pt x="139" y="2203"/>
                  </a:cubicBezTo>
                  <a:lnTo>
                    <a:pt x="2753" y="4017"/>
                  </a:lnTo>
                  <a:cubicBezTo>
                    <a:pt x="2844" y="4083"/>
                    <a:pt x="2898" y="4184"/>
                    <a:pt x="2898" y="4296"/>
                  </a:cubicBezTo>
                  <a:lnTo>
                    <a:pt x="2898" y="5162"/>
                  </a:lnTo>
                  <a:lnTo>
                    <a:pt x="4912" y="5162"/>
                  </a:lnTo>
                  <a:lnTo>
                    <a:pt x="4912" y="2590"/>
                  </a:lnTo>
                  <a:cubicBezTo>
                    <a:pt x="4912" y="2493"/>
                    <a:pt x="4865" y="2402"/>
                    <a:pt x="4789" y="2340"/>
                  </a:cubicBezTo>
                  <a:lnTo>
                    <a:pt x="3188" y="1084"/>
                  </a:lnTo>
                  <a:lnTo>
                    <a:pt x="2808" y="1464"/>
                  </a:lnTo>
                  <a:cubicBezTo>
                    <a:pt x="2721" y="1551"/>
                    <a:pt x="2724" y="1692"/>
                    <a:pt x="2815" y="1775"/>
                  </a:cubicBezTo>
                  <a:lnTo>
                    <a:pt x="3637" y="2518"/>
                  </a:lnTo>
                  <a:cubicBezTo>
                    <a:pt x="3717" y="2590"/>
                    <a:pt x="3720" y="2710"/>
                    <a:pt x="3644" y="2786"/>
                  </a:cubicBezTo>
                  <a:lnTo>
                    <a:pt x="3586" y="2847"/>
                  </a:lnTo>
                  <a:cubicBezTo>
                    <a:pt x="3518" y="2920"/>
                    <a:pt x="3423" y="2960"/>
                    <a:pt x="3329" y="2960"/>
                  </a:cubicBezTo>
                  <a:lnTo>
                    <a:pt x="3184" y="2960"/>
                  </a:lnTo>
                  <a:cubicBezTo>
                    <a:pt x="3036" y="2960"/>
                    <a:pt x="2891" y="2913"/>
                    <a:pt x="2772" y="2829"/>
                  </a:cubicBezTo>
                  <a:lnTo>
                    <a:pt x="993" y="1623"/>
                  </a:lnTo>
                  <a:cubicBezTo>
                    <a:pt x="903" y="1562"/>
                    <a:pt x="852" y="1464"/>
                    <a:pt x="852" y="1359"/>
                  </a:cubicBezTo>
                  <a:lnTo>
                    <a:pt x="852" y="222"/>
                  </a:lnTo>
                  <a:cubicBezTo>
                    <a:pt x="852" y="99"/>
                    <a:pt x="751" y="1"/>
                    <a:pt x="62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35b79fb4246_0_834"/>
            <p:cNvSpPr/>
            <p:nvPr/>
          </p:nvSpPr>
          <p:spPr>
            <a:xfrm>
              <a:off x="2752759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35b79fb4246_0_834"/>
            <p:cNvSpPr/>
            <p:nvPr/>
          </p:nvSpPr>
          <p:spPr>
            <a:xfrm>
              <a:off x="2826824" y="3690740"/>
              <a:ext cx="60589" cy="43809"/>
            </a:xfrm>
            <a:custGeom>
              <a:avLst/>
              <a:gdLst/>
              <a:ahLst/>
              <a:cxnLst/>
              <a:rect l="l" t="t" r="r" b="b"/>
              <a:pathLst>
                <a:path w="2311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2311" y="167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35b79fb4246_0_834"/>
            <p:cNvSpPr/>
            <p:nvPr/>
          </p:nvSpPr>
          <p:spPr>
            <a:xfrm>
              <a:off x="2826824" y="3525228"/>
              <a:ext cx="128675" cy="135335"/>
            </a:xfrm>
            <a:custGeom>
              <a:avLst/>
              <a:gdLst/>
              <a:ahLst/>
              <a:cxnLst/>
              <a:rect l="l" t="t" r="r" b="b"/>
              <a:pathLst>
                <a:path w="4908" h="5162" extrusionOk="0">
                  <a:moveTo>
                    <a:pt x="4281" y="1"/>
                  </a:moveTo>
                  <a:cubicBezTo>
                    <a:pt x="4158" y="1"/>
                    <a:pt x="4057" y="102"/>
                    <a:pt x="4060" y="225"/>
                  </a:cubicBezTo>
                  <a:lnTo>
                    <a:pt x="4060" y="1359"/>
                  </a:lnTo>
                  <a:cubicBezTo>
                    <a:pt x="4060" y="1464"/>
                    <a:pt x="4006" y="1562"/>
                    <a:pt x="3919" y="1623"/>
                  </a:cubicBezTo>
                  <a:lnTo>
                    <a:pt x="2141" y="2829"/>
                  </a:lnTo>
                  <a:cubicBezTo>
                    <a:pt x="2018" y="2913"/>
                    <a:pt x="1873" y="2960"/>
                    <a:pt x="1728" y="2960"/>
                  </a:cubicBezTo>
                  <a:lnTo>
                    <a:pt x="1583" y="2960"/>
                  </a:lnTo>
                  <a:cubicBezTo>
                    <a:pt x="1485" y="2960"/>
                    <a:pt x="1395" y="2920"/>
                    <a:pt x="1326" y="2847"/>
                  </a:cubicBezTo>
                  <a:lnTo>
                    <a:pt x="1264" y="2786"/>
                  </a:lnTo>
                  <a:cubicBezTo>
                    <a:pt x="1192" y="2710"/>
                    <a:pt x="1195" y="2590"/>
                    <a:pt x="1275" y="2518"/>
                  </a:cubicBezTo>
                  <a:lnTo>
                    <a:pt x="2097" y="1775"/>
                  </a:lnTo>
                  <a:cubicBezTo>
                    <a:pt x="2188" y="1692"/>
                    <a:pt x="2191" y="1551"/>
                    <a:pt x="2104" y="1464"/>
                  </a:cubicBezTo>
                  <a:lnTo>
                    <a:pt x="1721" y="1084"/>
                  </a:lnTo>
                  <a:lnTo>
                    <a:pt x="123" y="2340"/>
                  </a:lnTo>
                  <a:cubicBezTo>
                    <a:pt x="44" y="2402"/>
                    <a:pt x="0" y="2493"/>
                    <a:pt x="0" y="2590"/>
                  </a:cubicBezTo>
                  <a:lnTo>
                    <a:pt x="0" y="5162"/>
                  </a:lnTo>
                  <a:lnTo>
                    <a:pt x="2010" y="5162"/>
                  </a:lnTo>
                  <a:lnTo>
                    <a:pt x="2010" y="4296"/>
                  </a:lnTo>
                  <a:cubicBezTo>
                    <a:pt x="2010" y="4184"/>
                    <a:pt x="2065" y="4083"/>
                    <a:pt x="2155" y="4017"/>
                  </a:cubicBezTo>
                  <a:lnTo>
                    <a:pt x="4770" y="2203"/>
                  </a:lnTo>
                  <a:cubicBezTo>
                    <a:pt x="4857" y="2145"/>
                    <a:pt x="4908" y="2043"/>
                    <a:pt x="4908" y="1938"/>
                  </a:cubicBezTo>
                  <a:lnTo>
                    <a:pt x="4908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5b79fb4246_0_834"/>
            <p:cNvSpPr/>
            <p:nvPr/>
          </p:nvSpPr>
          <p:spPr>
            <a:xfrm>
              <a:off x="2826824" y="3640690"/>
              <a:ext cx="52723" cy="19873"/>
            </a:xfrm>
            <a:custGeom>
              <a:avLst/>
              <a:gdLst/>
              <a:ahLst/>
              <a:cxnLst/>
              <a:rect l="l" t="t" r="r" b="b"/>
              <a:pathLst>
                <a:path w="2011" h="758" extrusionOk="0">
                  <a:moveTo>
                    <a:pt x="0" y="1"/>
                  </a:moveTo>
                  <a:lnTo>
                    <a:pt x="0" y="758"/>
                  </a:lnTo>
                  <a:lnTo>
                    <a:pt x="2010" y="758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35b79fb4246_0_834"/>
            <p:cNvSpPr/>
            <p:nvPr/>
          </p:nvSpPr>
          <p:spPr>
            <a:xfrm>
              <a:off x="2740883" y="3386721"/>
              <a:ext cx="147106" cy="176627"/>
            </a:xfrm>
            <a:custGeom>
              <a:avLst/>
              <a:gdLst/>
              <a:ahLst/>
              <a:cxnLst/>
              <a:rect l="l" t="t" r="r" b="b"/>
              <a:pathLst>
                <a:path w="5611" h="6737" extrusionOk="0">
                  <a:moveTo>
                    <a:pt x="2872" y="1"/>
                  </a:moveTo>
                  <a:cubicBezTo>
                    <a:pt x="2302" y="1"/>
                    <a:pt x="1735" y="180"/>
                    <a:pt x="1257" y="529"/>
                  </a:cubicBezTo>
                  <a:cubicBezTo>
                    <a:pt x="424" y="1133"/>
                    <a:pt x="1" y="2158"/>
                    <a:pt x="164" y="3176"/>
                  </a:cubicBezTo>
                  <a:cubicBezTo>
                    <a:pt x="330" y="4194"/>
                    <a:pt x="1051" y="5034"/>
                    <a:pt x="2032" y="5349"/>
                  </a:cubicBezTo>
                  <a:lnTo>
                    <a:pt x="2873" y="6736"/>
                  </a:lnTo>
                  <a:lnTo>
                    <a:pt x="3709" y="5349"/>
                  </a:lnTo>
                  <a:cubicBezTo>
                    <a:pt x="4843" y="4987"/>
                    <a:pt x="5611" y="3933"/>
                    <a:pt x="5611" y="2741"/>
                  </a:cubicBezTo>
                  <a:cubicBezTo>
                    <a:pt x="5611" y="1709"/>
                    <a:pt x="5031" y="768"/>
                    <a:pt x="4111" y="300"/>
                  </a:cubicBezTo>
                  <a:cubicBezTo>
                    <a:pt x="3721" y="100"/>
                    <a:pt x="3296" y="1"/>
                    <a:pt x="2872" y="1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5b79fb4246_0_834"/>
            <p:cNvSpPr/>
            <p:nvPr/>
          </p:nvSpPr>
          <p:spPr>
            <a:xfrm>
              <a:off x="2786553" y="3428958"/>
              <a:ext cx="59173" cy="59173"/>
            </a:xfrm>
            <a:custGeom>
              <a:avLst/>
              <a:gdLst/>
              <a:ahLst/>
              <a:cxnLst/>
              <a:rect l="l" t="t" r="r" b="b"/>
              <a:pathLst>
                <a:path w="2257" h="2257" extrusionOk="0">
                  <a:moveTo>
                    <a:pt x="1127" y="0"/>
                  </a:moveTo>
                  <a:cubicBezTo>
                    <a:pt x="508" y="0"/>
                    <a:pt x="1" y="507"/>
                    <a:pt x="1" y="1130"/>
                  </a:cubicBezTo>
                  <a:cubicBezTo>
                    <a:pt x="1" y="1753"/>
                    <a:pt x="508" y="2257"/>
                    <a:pt x="1127" y="2257"/>
                  </a:cubicBezTo>
                  <a:cubicBezTo>
                    <a:pt x="1750" y="2257"/>
                    <a:pt x="2257" y="1753"/>
                    <a:pt x="2257" y="1130"/>
                  </a:cubicBezTo>
                  <a:cubicBezTo>
                    <a:pt x="2257" y="507"/>
                    <a:pt x="1750" y="0"/>
                    <a:pt x="1127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35b79fb4246_0_834"/>
            <p:cNvSpPr/>
            <p:nvPr/>
          </p:nvSpPr>
          <p:spPr>
            <a:xfrm>
              <a:off x="2671485" y="3520011"/>
              <a:ext cx="139320" cy="219834"/>
            </a:xfrm>
            <a:custGeom>
              <a:avLst/>
              <a:gdLst/>
              <a:ahLst/>
              <a:cxnLst/>
              <a:rect l="l" t="t" r="r" b="b"/>
              <a:pathLst>
                <a:path w="5314" h="8385" extrusionOk="0">
                  <a:moveTo>
                    <a:pt x="4911" y="5560"/>
                  </a:moveTo>
                  <a:lnTo>
                    <a:pt x="4911" y="6310"/>
                  </a:lnTo>
                  <a:lnTo>
                    <a:pt x="3003" y="6310"/>
                  </a:lnTo>
                  <a:lnTo>
                    <a:pt x="3003" y="5560"/>
                  </a:lnTo>
                  <a:close/>
                  <a:moveTo>
                    <a:pt x="203" y="1"/>
                  </a:moveTo>
                  <a:cubicBezTo>
                    <a:pt x="91" y="1"/>
                    <a:pt x="0" y="91"/>
                    <a:pt x="0" y="203"/>
                  </a:cubicBezTo>
                  <a:lnTo>
                    <a:pt x="0" y="2141"/>
                  </a:lnTo>
                  <a:cubicBezTo>
                    <a:pt x="4" y="2311"/>
                    <a:pt x="87" y="2474"/>
                    <a:pt x="228" y="2568"/>
                  </a:cubicBezTo>
                  <a:lnTo>
                    <a:pt x="1460" y="3423"/>
                  </a:lnTo>
                  <a:cubicBezTo>
                    <a:pt x="1496" y="3445"/>
                    <a:pt x="1532" y="3455"/>
                    <a:pt x="1566" y="3455"/>
                  </a:cubicBezTo>
                  <a:cubicBezTo>
                    <a:pt x="1733" y="3455"/>
                    <a:pt x="1850" y="3223"/>
                    <a:pt x="1684" y="3094"/>
                  </a:cubicBezTo>
                  <a:lnTo>
                    <a:pt x="453" y="2239"/>
                  </a:lnTo>
                  <a:cubicBezTo>
                    <a:pt x="420" y="2217"/>
                    <a:pt x="402" y="2181"/>
                    <a:pt x="402" y="2141"/>
                  </a:cubicBezTo>
                  <a:lnTo>
                    <a:pt x="402" y="403"/>
                  </a:lnTo>
                  <a:lnTo>
                    <a:pt x="829" y="403"/>
                  </a:lnTo>
                  <a:cubicBezTo>
                    <a:pt x="844" y="403"/>
                    <a:pt x="851" y="414"/>
                    <a:pt x="851" y="424"/>
                  </a:cubicBezTo>
                  <a:lnTo>
                    <a:pt x="851" y="1558"/>
                  </a:lnTo>
                  <a:cubicBezTo>
                    <a:pt x="851" y="1728"/>
                    <a:pt x="938" y="1891"/>
                    <a:pt x="1079" y="1989"/>
                  </a:cubicBezTo>
                  <a:lnTo>
                    <a:pt x="2858" y="3195"/>
                  </a:lnTo>
                  <a:cubicBezTo>
                    <a:pt x="3013" y="3300"/>
                    <a:pt x="3198" y="3358"/>
                    <a:pt x="3383" y="3358"/>
                  </a:cubicBezTo>
                  <a:lnTo>
                    <a:pt x="3528" y="3358"/>
                  </a:lnTo>
                  <a:cubicBezTo>
                    <a:pt x="3680" y="3358"/>
                    <a:pt x="3825" y="3296"/>
                    <a:pt x="3930" y="3188"/>
                  </a:cubicBezTo>
                  <a:lnTo>
                    <a:pt x="3988" y="3126"/>
                  </a:lnTo>
                  <a:cubicBezTo>
                    <a:pt x="4140" y="2970"/>
                    <a:pt x="4132" y="2717"/>
                    <a:pt x="3970" y="2572"/>
                  </a:cubicBezTo>
                  <a:lnTo>
                    <a:pt x="3151" y="1826"/>
                  </a:lnTo>
                  <a:cubicBezTo>
                    <a:pt x="3147" y="1822"/>
                    <a:pt x="3144" y="1819"/>
                    <a:pt x="3144" y="1815"/>
                  </a:cubicBezTo>
                  <a:cubicBezTo>
                    <a:pt x="3144" y="1811"/>
                    <a:pt x="3147" y="1808"/>
                    <a:pt x="3147" y="1808"/>
                  </a:cubicBezTo>
                  <a:lnTo>
                    <a:pt x="3408" y="1551"/>
                  </a:lnTo>
                  <a:lnTo>
                    <a:pt x="4868" y="2699"/>
                  </a:lnTo>
                  <a:cubicBezTo>
                    <a:pt x="4893" y="2721"/>
                    <a:pt x="4911" y="2753"/>
                    <a:pt x="4911" y="2789"/>
                  </a:cubicBezTo>
                  <a:lnTo>
                    <a:pt x="4911" y="5162"/>
                  </a:lnTo>
                  <a:lnTo>
                    <a:pt x="3303" y="5162"/>
                  </a:lnTo>
                  <a:lnTo>
                    <a:pt x="3303" y="4492"/>
                  </a:lnTo>
                  <a:cubicBezTo>
                    <a:pt x="3299" y="4318"/>
                    <a:pt x="3216" y="4151"/>
                    <a:pt x="3071" y="4050"/>
                  </a:cubicBezTo>
                  <a:lnTo>
                    <a:pt x="2336" y="3543"/>
                  </a:lnTo>
                  <a:cubicBezTo>
                    <a:pt x="2299" y="3521"/>
                    <a:pt x="2263" y="3511"/>
                    <a:pt x="2228" y="3511"/>
                  </a:cubicBezTo>
                  <a:cubicBezTo>
                    <a:pt x="2059" y="3511"/>
                    <a:pt x="1942" y="3743"/>
                    <a:pt x="2108" y="3872"/>
                  </a:cubicBezTo>
                  <a:lnTo>
                    <a:pt x="2843" y="4383"/>
                  </a:lnTo>
                  <a:cubicBezTo>
                    <a:pt x="2879" y="4408"/>
                    <a:pt x="2901" y="4448"/>
                    <a:pt x="2901" y="4495"/>
                  </a:cubicBezTo>
                  <a:lnTo>
                    <a:pt x="2901" y="5162"/>
                  </a:lnTo>
                  <a:lnTo>
                    <a:pt x="2803" y="5162"/>
                  </a:lnTo>
                  <a:cubicBezTo>
                    <a:pt x="2691" y="5162"/>
                    <a:pt x="2601" y="5252"/>
                    <a:pt x="2601" y="5361"/>
                  </a:cubicBezTo>
                  <a:lnTo>
                    <a:pt x="2601" y="6929"/>
                  </a:lnTo>
                  <a:lnTo>
                    <a:pt x="2601" y="8186"/>
                  </a:lnTo>
                  <a:cubicBezTo>
                    <a:pt x="2601" y="8294"/>
                    <a:pt x="2691" y="8385"/>
                    <a:pt x="2803" y="8385"/>
                  </a:cubicBezTo>
                  <a:lnTo>
                    <a:pt x="3495" y="8385"/>
                  </a:lnTo>
                  <a:cubicBezTo>
                    <a:pt x="3763" y="8385"/>
                    <a:pt x="3763" y="7983"/>
                    <a:pt x="3495" y="7983"/>
                  </a:cubicBezTo>
                  <a:lnTo>
                    <a:pt x="3003" y="7983"/>
                  </a:lnTo>
                  <a:lnTo>
                    <a:pt x="3003" y="6712"/>
                  </a:lnTo>
                  <a:lnTo>
                    <a:pt x="4911" y="6712"/>
                  </a:lnTo>
                  <a:lnTo>
                    <a:pt x="4911" y="7987"/>
                  </a:lnTo>
                  <a:lnTo>
                    <a:pt x="4285" y="7987"/>
                  </a:lnTo>
                  <a:cubicBezTo>
                    <a:pt x="4017" y="7987"/>
                    <a:pt x="4017" y="8385"/>
                    <a:pt x="4285" y="8385"/>
                  </a:cubicBezTo>
                  <a:lnTo>
                    <a:pt x="5110" y="8385"/>
                  </a:lnTo>
                  <a:cubicBezTo>
                    <a:pt x="5223" y="8385"/>
                    <a:pt x="5313" y="8294"/>
                    <a:pt x="5313" y="8186"/>
                  </a:cubicBezTo>
                  <a:lnTo>
                    <a:pt x="5313" y="5364"/>
                  </a:lnTo>
                  <a:lnTo>
                    <a:pt x="5313" y="2789"/>
                  </a:lnTo>
                  <a:cubicBezTo>
                    <a:pt x="5313" y="2630"/>
                    <a:pt x="5241" y="2482"/>
                    <a:pt x="5114" y="2384"/>
                  </a:cubicBezTo>
                  <a:lnTo>
                    <a:pt x="3517" y="1127"/>
                  </a:lnTo>
                  <a:cubicBezTo>
                    <a:pt x="3480" y="1097"/>
                    <a:pt x="3436" y="1082"/>
                    <a:pt x="3391" y="1082"/>
                  </a:cubicBezTo>
                  <a:cubicBezTo>
                    <a:pt x="3340" y="1082"/>
                    <a:pt x="3288" y="1102"/>
                    <a:pt x="3249" y="1141"/>
                  </a:cubicBezTo>
                  <a:lnTo>
                    <a:pt x="2869" y="1525"/>
                  </a:lnTo>
                  <a:cubicBezTo>
                    <a:pt x="2698" y="1692"/>
                    <a:pt x="2706" y="1964"/>
                    <a:pt x="2883" y="2123"/>
                  </a:cubicBezTo>
                  <a:lnTo>
                    <a:pt x="3694" y="2858"/>
                  </a:lnTo>
                  <a:lnTo>
                    <a:pt x="3644" y="2909"/>
                  </a:lnTo>
                  <a:cubicBezTo>
                    <a:pt x="3615" y="2941"/>
                    <a:pt x="3571" y="2956"/>
                    <a:pt x="3531" y="2960"/>
                  </a:cubicBezTo>
                  <a:lnTo>
                    <a:pt x="3386" y="2960"/>
                  </a:lnTo>
                  <a:cubicBezTo>
                    <a:pt x="3278" y="2960"/>
                    <a:pt x="3173" y="2927"/>
                    <a:pt x="3086" y="2869"/>
                  </a:cubicBezTo>
                  <a:lnTo>
                    <a:pt x="1308" y="1659"/>
                  </a:lnTo>
                  <a:cubicBezTo>
                    <a:pt x="1271" y="1638"/>
                    <a:pt x="1253" y="1598"/>
                    <a:pt x="1253" y="1558"/>
                  </a:cubicBezTo>
                  <a:lnTo>
                    <a:pt x="1253" y="424"/>
                  </a:lnTo>
                  <a:cubicBezTo>
                    <a:pt x="1253" y="193"/>
                    <a:pt x="1065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35b79fb4246_0_834"/>
            <p:cNvSpPr/>
            <p:nvPr/>
          </p:nvSpPr>
          <p:spPr>
            <a:xfrm>
              <a:off x="2821501" y="3520011"/>
              <a:ext cx="139320" cy="219755"/>
            </a:xfrm>
            <a:custGeom>
              <a:avLst/>
              <a:gdLst/>
              <a:ahLst/>
              <a:cxnLst/>
              <a:rect l="l" t="t" r="r" b="b"/>
              <a:pathLst>
                <a:path w="5314" h="8382" extrusionOk="0">
                  <a:moveTo>
                    <a:pt x="4911" y="403"/>
                  </a:moveTo>
                  <a:lnTo>
                    <a:pt x="4911" y="2137"/>
                  </a:lnTo>
                  <a:cubicBezTo>
                    <a:pt x="4911" y="2177"/>
                    <a:pt x="4893" y="2217"/>
                    <a:pt x="4861" y="2239"/>
                  </a:cubicBezTo>
                  <a:lnTo>
                    <a:pt x="2242" y="4053"/>
                  </a:lnTo>
                  <a:cubicBezTo>
                    <a:pt x="2097" y="4151"/>
                    <a:pt x="2014" y="4318"/>
                    <a:pt x="2014" y="4495"/>
                  </a:cubicBezTo>
                  <a:lnTo>
                    <a:pt x="2014" y="5162"/>
                  </a:lnTo>
                  <a:lnTo>
                    <a:pt x="402" y="5162"/>
                  </a:lnTo>
                  <a:lnTo>
                    <a:pt x="402" y="2789"/>
                  </a:lnTo>
                  <a:cubicBezTo>
                    <a:pt x="402" y="2753"/>
                    <a:pt x="421" y="2721"/>
                    <a:pt x="450" y="2699"/>
                  </a:cubicBezTo>
                  <a:lnTo>
                    <a:pt x="790" y="2431"/>
                  </a:lnTo>
                  <a:lnTo>
                    <a:pt x="1909" y="1551"/>
                  </a:lnTo>
                  <a:lnTo>
                    <a:pt x="2166" y="1808"/>
                  </a:lnTo>
                  <a:cubicBezTo>
                    <a:pt x="2170" y="1811"/>
                    <a:pt x="2170" y="1822"/>
                    <a:pt x="2166" y="1826"/>
                  </a:cubicBezTo>
                  <a:lnTo>
                    <a:pt x="1344" y="2572"/>
                  </a:lnTo>
                  <a:cubicBezTo>
                    <a:pt x="1181" y="2717"/>
                    <a:pt x="1174" y="2970"/>
                    <a:pt x="1326" y="3126"/>
                  </a:cubicBezTo>
                  <a:lnTo>
                    <a:pt x="1384" y="3188"/>
                  </a:lnTo>
                  <a:cubicBezTo>
                    <a:pt x="1489" y="3296"/>
                    <a:pt x="1634" y="3358"/>
                    <a:pt x="1786" y="3358"/>
                  </a:cubicBezTo>
                  <a:lnTo>
                    <a:pt x="1931" y="3358"/>
                  </a:lnTo>
                  <a:cubicBezTo>
                    <a:pt x="2116" y="3358"/>
                    <a:pt x="2300" y="3300"/>
                    <a:pt x="2456" y="3195"/>
                  </a:cubicBezTo>
                  <a:lnTo>
                    <a:pt x="4234" y="1989"/>
                  </a:lnTo>
                  <a:cubicBezTo>
                    <a:pt x="4375" y="1891"/>
                    <a:pt x="4462" y="1728"/>
                    <a:pt x="4462" y="1558"/>
                  </a:cubicBezTo>
                  <a:lnTo>
                    <a:pt x="4462" y="424"/>
                  </a:lnTo>
                  <a:cubicBezTo>
                    <a:pt x="4462" y="414"/>
                    <a:pt x="4470" y="403"/>
                    <a:pt x="4484" y="403"/>
                  </a:cubicBezTo>
                  <a:close/>
                  <a:moveTo>
                    <a:pt x="2311" y="5560"/>
                  </a:moveTo>
                  <a:lnTo>
                    <a:pt x="2311" y="6310"/>
                  </a:lnTo>
                  <a:lnTo>
                    <a:pt x="402" y="6310"/>
                  </a:lnTo>
                  <a:lnTo>
                    <a:pt x="402" y="5560"/>
                  </a:lnTo>
                  <a:close/>
                  <a:moveTo>
                    <a:pt x="2311" y="6712"/>
                  </a:moveTo>
                  <a:lnTo>
                    <a:pt x="2311" y="7983"/>
                  </a:lnTo>
                  <a:lnTo>
                    <a:pt x="402" y="7983"/>
                  </a:lnTo>
                  <a:lnTo>
                    <a:pt x="402" y="6929"/>
                  </a:lnTo>
                  <a:lnTo>
                    <a:pt x="402" y="6712"/>
                  </a:lnTo>
                  <a:close/>
                  <a:moveTo>
                    <a:pt x="4484" y="1"/>
                  </a:moveTo>
                  <a:cubicBezTo>
                    <a:pt x="4249" y="1"/>
                    <a:pt x="4060" y="189"/>
                    <a:pt x="4060" y="421"/>
                  </a:cubicBezTo>
                  <a:lnTo>
                    <a:pt x="4060" y="1558"/>
                  </a:lnTo>
                  <a:cubicBezTo>
                    <a:pt x="4060" y="1598"/>
                    <a:pt x="4042" y="1634"/>
                    <a:pt x="4010" y="1656"/>
                  </a:cubicBezTo>
                  <a:lnTo>
                    <a:pt x="2231" y="2865"/>
                  </a:lnTo>
                  <a:cubicBezTo>
                    <a:pt x="2141" y="2923"/>
                    <a:pt x="2036" y="2956"/>
                    <a:pt x="1927" y="2956"/>
                  </a:cubicBezTo>
                  <a:lnTo>
                    <a:pt x="1786" y="2956"/>
                  </a:lnTo>
                  <a:cubicBezTo>
                    <a:pt x="1742" y="2956"/>
                    <a:pt x="1699" y="2938"/>
                    <a:pt x="1670" y="2905"/>
                  </a:cubicBezTo>
                  <a:lnTo>
                    <a:pt x="1619" y="2855"/>
                  </a:lnTo>
                  <a:lnTo>
                    <a:pt x="2434" y="2119"/>
                  </a:lnTo>
                  <a:cubicBezTo>
                    <a:pt x="2608" y="1960"/>
                    <a:pt x="2615" y="1688"/>
                    <a:pt x="2449" y="1522"/>
                  </a:cubicBezTo>
                  <a:lnTo>
                    <a:pt x="2065" y="1138"/>
                  </a:lnTo>
                  <a:cubicBezTo>
                    <a:pt x="2026" y="1099"/>
                    <a:pt x="1976" y="1080"/>
                    <a:pt x="1926" y="1080"/>
                  </a:cubicBezTo>
                  <a:cubicBezTo>
                    <a:pt x="1882" y="1080"/>
                    <a:pt x="1838" y="1095"/>
                    <a:pt x="1800" y="1123"/>
                  </a:cubicBezTo>
                  <a:lnTo>
                    <a:pt x="540" y="2112"/>
                  </a:lnTo>
                  <a:lnTo>
                    <a:pt x="200" y="2380"/>
                  </a:lnTo>
                  <a:cubicBezTo>
                    <a:pt x="73" y="2478"/>
                    <a:pt x="0" y="2630"/>
                    <a:pt x="0" y="2789"/>
                  </a:cubicBezTo>
                  <a:lnTo>
                    <a:pt x="0" y="5361"/>
                  </a:lnTo>
                  <a:lnTo>
                    <a:pt x="0" y="6509"/>
                  </a:lnTo>
                  <a:lnTo>
                    <a:pt x="0" y="8178"/>
                  </a:lnTo>
                  <a:cubicBezTo>
                    <a:pt x="0" y="8291"/>
                    <a:pt x="91" y="8381"/>
                    <a:pt x="203" y="8381"/>
                  </a:cubicBezTo>
                  <a:lnTo>
                    <a:pt x="2510" y="8381"/>
                  </a:lnTo>
                  <a:cubicBezTo>
                    <a:pt x="2623" y="8381"/>
                    <a:pt x="2709" y="8291"/>
                    <a:pt x="2709" y="8178"/>
                  </a:cubicBezTo>
                  <a:lnTo>
                    <a:pt x="2709" y="6925"/>
                  </a:lnTo>
                  <a:lnTo>
                    <a:pt x="2709" y="6922"/>
                  </a:lnTo>
                  <a:lnTo>
                    <a:pt x="2709" y="5357"/>
                  </a:lnTo>
                  <a:cubicBezTo>
                    <a:pt x="2709" y="5245"/>
                    <a:pt x="2623" y="5158"/>
                    <a:pt x="2510" y="5158"/>
                  </a:cubicBezTo>
                  <a:lnTo>
                    <a:pt x="2412" y="5158"/>
                  </a:lnTo>
                  <a:lnTo>
                    <a:pt x="2412" y="4492"/>
                  </a:lnTo>
                  <a:cubicBezTo>
                    <a:pt x="2412" y="4444"/>
                    <a:pt x="2434" y="4405"/>
                    <a:pt x="2470" y="4379"/>
                  </a:cubicBezTo>
                  <a:lnTo>
                    <a:pt x="5085" y="2565"/>
                  </a:lnTo>
                  <a:cubicBezTo>
                    <a:pt x="5227" y="2467"/>
                    <a:pt x="5313" y="2308"/>
                    <a:pt x="5313" y="2134"/>
                  </a:cubicBezTo>
                  <a:lnTo>
                    <a:pt x="5313" y="200"/>
                  </a:lnTo>
                  <a:cubicBezTo>
                    <a:pt x="5313" y="88"/>
                    <a:pt x="5223" y="1"/>
                    <a:pt x="5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35b79fb4246_0_834"/>
            <p:cNvSpPr/>
            <p:nvPr/>
          </p:nvSpPr>
          <p:spPr>
            <a:xfrm>
              <a:off x="2739152" y="3381452"/>
              <a:ext cx="154159" cy="187141"/>
            </a:xfrm>
            <a:custGeom>
              <a:avLst/>
              <a:gdLst/>
              <a:ahLst/>
              <a:cxnLst/>
              <a:rect l="l" t="t" r="r" b="b"/>
              <a:pathLst>
                <a:path w="5880" h="7138" extrusionOk="0">
                  <a:moveTo>
                    <a:pt x="2936" y="0"/>
                  </a:moveTo>
                  <a:cubicBezTo>
                    <a:pt x="1452" y="0"/>
                    <a:pt x="190" y="1113"/>
                    <a:pt x="16" y="2602"/>
                  </a:cubicBezTo>
                  <a:cubicBezTo>
                    <a:pt x="0" y="2745"/>
                    <a:pt x="110" y="2823"/>
                    <a:pt x="218" y="2823"/>
                  </a:cubicBezTo>
                  <a:cubicBezTo>
                    <a:pt x="310" y="2823"/>
                    <a:pt x="401" y="2767"/>
                    <a:pt x="414" y="2645"/>
                  </a:cubicBezTo>
                  <a:cubicBezTo>
                    <a:pt x="523" y="1722"/>
                    <a:pt x="1128" y="932"/>
                    <a:pt x="1990" y="585"/>
                  </a:cubicBezTo>
                  <a:cubicBezTo>
                    <a:pt x="2296" y="461"/>
                    <a:pt x="2618" y="401"/>
                    <a:pt x="2937" y="401"/>
                  </a:cubicBezTo>
                  <a:cubicBezTo>
                    <a:pt x="3516" y="401"/>
                    <a:pt x="4088" y="599"/>
                    <a:pt x="4550" y="979"/>
                  </a:cubicBezTo>
                  <a:cubicBezTo>
                    <a:pt x="5267" y="1570"/>
                    <a:pt x="5608" y="2504"/>
                    <a:pt x="5434" y="3417"/>
                  </a:cubicBezTo>
                  <a:cubicBezTo>
                    <a:pt x="5257" y="4330"/>
                    <a:pt x="4601" y="5076"/>
                    <a:pt x="3714" y="5362"/>
                  </a:cubicBezTo>
                  <a:cubicBezTo>
                    <a:pt x="3670" y="5376"/>
                    <a:pt x="3630" y="5405"/>
                    <a:pt x="3605" y="5449"/>
                  </a:cubicBezTo>
                  <a:lnTo>
                    <a:pt x="2939" y="6550"/>
                  </a:lnTo>
                  <a:lnTo>
                    <a:pt x="2269" y="5449"/>
                  </a:lnTo>
                  <a:cubicBezTo>
                    <a:pt x="2243" y="5405"/>
                    <a:pt x="2207" y="5376"/>
                    <a:pt x="2160" y="5362"/>
                  </a:cubicBezTo>
                  <a:cubicBezTo>
                    <a:pt x="1262" y="5072"/>
                    <a:pt x="595" y="4308"/>
                    <a:pt x="436" y="3377"/>
                  </a:cubicBezTo>
                  <a:cubicBezTo>
                    <a:pt x="415" y="3262"/>
                    <a:pt x="329" y="3210"/>
                    <a:pt x="242" y="3210"/>
                  </a:cubicBezTo>
                  <a:cubicBezTo>
                    <a:pt x="129" y="3210"/>
                    <a:pt x="15" y="3297"/>
                    <a:pt x="41" y="3446"/>
                  </a:cubicBezTo>
                  <a:cubicBezTo>
                    <a:pt x="222" y="4496"/>
                    <a:pt x="958" y="5365"/>
                    <a:pt x="1964" y="5717"/>
                  </a:cubicBezTo>
                  <a:lnTo>
                    <a:pt x="2765" y="7042"/>
                  </a:lnTo>
                  <a:cubicBezTo>
                    <a:pt x="2805" y="7106"/>
                    <a:pt x="2872" y="7137"/>
                    <a:pt x="2938" y="7137"/>
                  </a:cubicBezTo>
                  <a:cubicBezTo>
                    <a:pt x="3005" y="7137"/>
                    <a:pt x="3071" y="7106"/>
                    <a:pt x="3109" y="7042"/>
                  </a:cubicBezTo>
                  <a:lnTo>
                    <a:pt x="3909" y="5717"/>
                  </a:lnTo>
                  <a:cubicBezTo>
                    <a:pt x="5090" y="5307"/>
                    <a:pt x="5879" y="4192"/>
                    <a:pt x="5876" y="2942"/>
                  </a:cubicBezTo>
                  <a:cubicBezTo>
                    <a:pt x="5876" y="1385"/>
                    <a:pt x="4663" y="96"/>
                    <a:pt x="3109" y="5"/>
                  </a:cubicBezTo>
                  <a:cubicBezTo>
                    <a:pt x="3051" y="2"/>
                    <a:pt x="2993" y="0"/>
                    <a:pt x="2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35b79fb4246_0_834"/>
            <p:cNvSpPr/>
            <p:nvPr/>
          </p:nvSpPr>
          <p:spPr>
            <a:xfrm>
              <a:off x="2767284" y="3411523"/>
              <a:ext cx="97739" cy="94121"/>
            </a:xfrm>
            <a:custGeom>
              <a:avLst/>
              <a:gdLst/>
              <a:ahLst/>
              <a:cxnLst/>
              <a:rect l="l" t="t" r="r" b="b"/>
              <a:pathLst>
                <a:path w="3728" h="3590" extrusionOk="0">
                  <a:moveTo>
                    <a:pt x="1866" y="868"/>
                  </a:moveTo>
                  <a:cubicBezTo>
                    <a:pt x="2376" y="868"/>
                    <a:pt x="2789" y="1281"/>
                    <a:pt x="2793" y="1795"/>
                  </a:cubicBezTo>
                  <a:cubicBezTo>
                    <a:pt x="2789" y="2306"/>
                    <a:pt x="2376" y="2723"/>
                    <a:pt x="1866" y="2723"/>
                  </a:cubicBezTo>
                  <a:cubicBezTo>
                    <a:pt x="1351" y="2723"/>
                    <a:pt x="938" y="2306"/>
                    <a:pt x="938" y="1795"/>
                  </a:cubicBezTo>
                  <a:cubicBezTo>
                    <a:pt x="938" y="1285"/>
                    <a:pt x="1351" y="868"/>
                    <a:pt x="1866" y="868"/>
                  </a:cubicBezTo>
                  <a:close/>
                  <a:moveTo>
                    <a:pt x="1864" y="1"/>
                  </a:moveTo>
                  <a:cubicBezTo>
                    <a:pt x="1763" y="1"/>
                    <a:pt x="1663" y="68"/>
                    <a:pt x="1663" y="202"/>
                  </a:cubicBezTo>
                  <a:lnTo>
                    <a:pt x="1663" y="481"/>
                  </a:lnTo>
                  <a:cubicBezTo>
                    <a:pt x="1453" y="513"/>
                    <a:pt x="1250" y="597"/>
                    <a:pt x="1076" y="727"/>
                  </a:cubicBezTo>
                  <a:lnTo>
                    <a:pt x="877" y="524"/>
                  </a:lnTo>
                  <a:cubicBezTo>
                    <a:pt x="834" y="483"/>
                    <a:pt x="786" y="465"/>
                    <a:pt x="740" y="465"/>
                  </a:cubicBezTo>
                  <a:cubicBezTo>
                    <a:pt x="586" y="465"/>
                    <a:pt x="455" y="662"/>
                    <a:pt x="594" y="810"/>
                  </a:cubicBezTo>
                  <a:lnTo>
                    <a:pt x="794" y="1009"/>
                  </a:lnTo>
                  <a:cubicBezTo>
                    <a:pt x="667" y="1180"/>
                    <a:pt x="584" y="1383"/>
                    <a:pt x="551" y="1596"/>
                  </a:cubicBezTo>
                  <a:lnTo>
                    <a:pt x="268" y="1596"/>
                  </a:lnTo>
                  <a:cubicBezTo>
                    <a:pt x="0" y="1596"/>
                    <a:pt x="0" y="1995"/>
                    <a:pt x="268" y="1995"/>
                  </a:cubicBezTo>
                  <a:lnTo>
                    <a:pt x="551" y="1995"/>
                  </a:lnTo>
                  <a:cubicBezTo>
                    <a:pt x="584" y="2208"/>
                    <a:pt x="667" y="2407"/>
                    <a:pt x="794" y="2581"/>
                  </a:cubicBezTo>
                  <a:lnTo>
                    <a:pt x="594" y="2780"/>
                  </a:lnTo>
                  <a:cubicBezTo>
                    <a:pt x="445" y="2925"/>
                    <a:pt x="579" y="3128"/>
                    <a:pt x="735" y="3128"/>
                  </a:cubicBezTo>
                  <a:cubicBezTo>
                    <a:pt x="783" y="3128"/>
                    <a:pt x="833" y="3109"/>
                    <a:pt x="877" y="3063"/>
                  </a:cubicBezTo>
                  <a:lnTo>
                    <a:pt x="1076" y="2864"/>
                  </a:lnTo>
                  <a:cubicBezTo>
                    <a:pt x="1250" y="2991"/>
                    <a:pt x="1453" y="3074"/>
                    <a:pt x="1663" y="3106"/>
                  </a:cubicBezTo>
                  <a:lnTo>
                    <a:pt x="1663" y="3389"/>
                  </a:lnTo>
                  <a:cubicBezTo>
                    <a:pt x="1663" y="3523"/>
                    <a:pt x="1763" y="3590"/>
                    <a:pt x="1864" y="3590"/>
                  </a:cubicBezTo>
                  <a:cubicBezTo>
                    <a:pt x="1964" y="3590"/>
                    <a:pt x="2065" y="3523"/>
                    <a:pt x="2065" y="3389"/>
                  </a:cubicBezTo>
                  <a:lnTo>
                    <a:pt x="2065" y="3106"/>
                  </a:lnTo>
                  <a:cubicBezTo>
                    <a:pt x="2275" y="3074"/>
                    <a:pt x="2478" y="2991"/>
                    <a:pt x="2652" y="2864"/>
                  </a:cubicBezTo>
                  <a:lnTo>
                    <a:pt x="2851" y="3063"/>
                  </a:lnTo>
                  <a:cubicBezTo>
                    <a:pt x="2895" y="3109"/>
                    <a:pt x="2945" y="3128"/>
                    <a:pt x="2993" y="3128"/>
                  </a:cubicBezTo>
                  <a:cubicBezTo>
                    <a:pt x="3148" y="3128"/>
                    <a:pt x="3283" y="2925"/>
                    <a:pt x="3133" y="2780"/>
                  </a:cubicBezTo>
                  <a:lnTo>
                    <a:pt x="2934" y="2581"/>
                  </a:lnTo>
                  <a:cubicBezTo>
                    <a:pt x="3061" y="2407"/>
                    <a:pt x="3144" y="2208"/>
                    <a:pt x="3177" y="1995"/>
                  </a:cubicBezTo>
                  <a:lnTo>
                    <a:pt x="3459" y="1995"/>
                  </a:lnTo>
                  <a:cubicBezTo>
                    <a:pt x="3727" y="1995"/>
                    <a:pt x="3727" y="1596"/>
                    <a:pt x="3459" y="1596"/>
                  </a:cubicBezTo>
                  <a:lnTo>
                    <a:pt x="3177" y="1596"/>
                  </a:lnTo>
                  <a:cubicBezTo>
                    <a:pt x="3144" y="1383"/>
                    <a:pt x="3061" y="1180"/>
                    <a:pt x="2934" y="1009"/>
                  </a:cubicBezTo>
                  <a:lnTo>
                    <a:pt x="3133" y="810"/>
                  </a:lnTo>
                  <a:cubicBezTo>
                    <a:pt x="3273" y="662"/>
                    <a:pt x="3141" y="465"/>
                    <a:pt x="2988" y="465"/>
                  </a:cubicBezTo>
                  <a:cubicBezTo>
                    <a:pt x="2942" y="465"/>
                    <a:pt x="2894" y="483"/>
                    <a:pt x="2851" y="524"/>
                  </a:cubicBezTo>
                  <a:lnTo>
                    <a:pt x="2652" y="727"/>
                  </a:lnTo>
                  <a:cubicBezTo>
                    <a:pt x="2478" y="597"/>
                    <a:pt x="2275" y="513"/>
                    <a:pt x="2065" y="481"/>
                  </a:cubicBezTo>
                  <a:lnTo>
                    <a:pt x="2065" y="202"/>
                  </a:lnTo>
                  <a:cubicBezTo>
                    <a:pt x="2065" y="68"/>
                    <a:pt x="1964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5b79fb4246_0_834"/>
            <p:cNvSpPr/>
            <p:nvPr/>
          </p:nvSpPr>
          <p:spPr>
            <a:xfrm>
              <a:off x="2798614" y="3440992"/>
              <a:ext cx="40952" cy="3507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671" y="403"/>
                  </a:moveTo>
                  <a:cubicBezTo>
                    <a:pt x="906" y="403"/>
                    <a:pt x="1026" y="693"/>
                    <a:pt x="859" y="860"/>
                  </a:cubicBezTo>
                  <a:cubicBezTo>
                    <a:pt x="804" y="915"/>
                    <a:pt x="736" y="940"/>
                    <a:pt x="670" y="940"/>
                  </a:cubicBezTo>
                  <a:cubicBezTo>
                    <a:pt x="533" y="940"/>
                    <a:pt x="403" y="833"/>
                    <a:pt x="403" y="671"/>
                  </a:cubicBezTo>
                  <a:cubicBezTo>
                    <a:pt x="403" y="525"/>
                    <a:pt x="519" y="407"/>
                    <a:pt x="664" y="407"/>
                  </a:cubicBezTo>
                  <a:cubicBezTo>
                    <a:pt x="666" y="407"/>
                    <a:pt x="668" y="407"/>
                    <a:pt x="671" y="407"/>
                  </a:cubicBezTo>
                  <a:lnTo>
                    <a:pt x="671" y="403"/>
                  </a:lnTo>
                  <a:close/>
                  <a:moveTo>
                    <a:pt x="674" y="0"/>
                  </a:moveTo>
                  <a:cubicBezTo>
                    <a:pt x="331" y="0"/>
                    <a:pt x="1" y="267"/>
                    <a:pt x="1" y="671"/>
                  </a:cubicBezTo>
                  <a:cubicBezTo>
                    <a:pt x="1" y="1041"/>
                    <a:pt x="301" y="1338"/>
                    <a:pt x="671" y="1338"/>
                  </a:cubicBezTo>
                  <a:cubicBezTo>
                    <a:pt x="1265" y="1338"/>
                    <a:pt x="1562" y="621"/>
                    <a:pt x="1141" y="197"/>
                  </a:cubicBezTo>
                  <a:cubicBezTo>
                    <a:pt x="1006" y="61"/>
                    <a:pt x="838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9" name="Google Shape;289;g35b79fb4246_0_834"/>
          <p:cNvCxnSpPr/>
          <p:nvPr/>
        </p:nvCxnSpPr>
        <p:spPr>
          <a:xfrm>
            <a:off x="7036600" y="1071563"/>
            <a:ext cx="300" cy="2589600"/>
          </a:xfrm>
          <a:prstGeom prst="straightConnector1">
            <a:avLst/>
          </a:prstGeom>
          <a:noFill/>
          <a:ln w="38100" cap="flat" cmpd="sng">
            <a:solidFill>
              <a:srgbClr val="0E1C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0" name="Google Shape;290;g35b79fb4246_0_834"/>
          <p:cNvSpPr/>
          <p:nvPr/>
        </p:nvSpPr>
        <p:spPr>
          <a:xfrm>
            <a:off x="6587800" y="3663297"/>
            <a:ext cx="898500" cy="961800"/>
          </a:xfrm>
          <a:prstGeom prst="rect">
            <a:avLst/>
          </a:prstGeom>
          <a:solidFill>
            <a:srgbClr val="54A8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1" name="Google Shape;291;g35b79fb4246_0_834"/>
          <p:cNvSpPr/>
          <p:nvPr/>
        </p:nvSpPr>
        <p:spPr>
          <a:xfrm>
            <a:off x="6677600" y="3759497"/>
            <a:ext cx="718800" cy="769200"/>
          </a:xfrm>
          <a:prstGeom prst="rect">
            <a:avLst/>
          </a:prstGeom>
          <a:solidFill>
            <a:srgbClr val="0E1C4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92" name="Google Shape;292;g35b79fb4246_0_834"/>
          <p:cNvGrpSpPr/>
          <p:nvPr/>
        </p:nvGrpSpPr>
        <p:grpSpPr>
          <a:xfrm>
            <a:off x="6755176" y="3874115"/>
            <a:ext cx="560134" cy="560130"/>
            <a:chOff x="2637656" y="2901098"/>
            <a:chExt cx="365289" cy="365525"/>
          </a:xfrm>
        </p:grpSpPr>
        <p:sp>
          <p:nvSpPr>
            <p:cNvPr id="293" name="Google Shape;293;g35b79fb4246_0_834"/>
            <p:cNvSpPr/>
            <p:nvPr/>
          </p:nvSpPr>
          <p:spPr>
            <a:xfrm>
              <a:off x="2696769" y="2959058"/>
              <a:ext cx="300778" cy="302167"/>
            </a:xfrm>
            <a:custGeom>
              <a:avLst/>
              <a:gdLst/>
              <a:ahLst/>
              <a:cxnLst/>
              <a:rect l="l" t="t" r="r" b="b"/>
              <a:pathLst>
                <a:path w="11479" h="11532" extrusionOk="0">
                  <a:moveTo>
                    <a:pt x="10983" y="1"/>
                  </a:moveTo>
                  <a:cubicBezTo>
                    <a:pt x="10980" y="1"/>
                    <a:pt x="10977" y="1"/>
                    <a:pt x="10974" y="1"/>
                  </a:cubicBezTo>
                  <a:lnTo>
                    <a:pt x="682" y="1"/>
                  </a:lnTo>
                  <a:cubicBezTo>
                    <a:pt x="679" y="1"/>
                    <a:pt x="677" y="1"/>
                    <a:pt x="674" y="1"/>
                  </a:cubicBezTo>
                  <a:cubicBezTo>
                    <a:pt x="303" y="1"/>
                    <a:pt x="1" y="306"/>
                    <a:pt x="1" y="678"/>
                  </a:cubicBezTo>
                  <a:lnTo>
                    <a:pt x="1" y="11022"/>
                  </a:lnTo>
                  <a:cubicBezTo>
                    <a:pt x="1" y="11301"/>
                    <a:pt x="226" y="11531"/>
                    <a:pt x="509" y="11531"/>
                  </a:cubicBezTo>
                  <a:lnTo>
                    <a:pt x="1724" y="11531"/>
                  </a:lnTo>
                  <a:cubicBezTo>
                    <a:pt x="2007" y="11531"/>
                    <a:pt x="2233" y="11301"/>
                    <a:pt x="2233" y="11022"/>
                  </a:cubicBezTo>
                  <a:lnTo>
                    <a:pt x="2233" y="2233"/>
                  </a:lnTo>
                  <a:lnTo>
                    <a:pt x="10974" y="2233"/>
                  </a:lnTo>
                  <a:cubicBezTo>
                    <a:pt x="11252" y="2233"/>
                    <a:pt x="11478" y="2003"/>
                    <a:pt x="11478" y="1724"/>
                  </a:cubicBezTo>
                  <a:lnTo>
                    <a:pt x="11478" y="505"/>
                  </a:lnTo>
                  <a:cubicBezTo>
                    <a:pt x="11478" y="229"/>
                    <a:pt x="11257" y="1"/>
                    <a:pt x="10983" y="1"/>
                  </a:cubicBezTo>
                  <a:close/>
                </a:path>
              </a:pathLst>
            </a:custGeom>
            <a:solidFill>
              <a:srgbClr val="D9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35b79fb4246_0_834"/>
            <p:cNvSpPr/>
            <p:nvPr/>
          </p:nvSpPr>
          <p:spPr>
            <a:xfrm>
              <a:off x="2696769" y="3126230"/>
              <a:ext cx="58510" cy="55366"/>
            </a:xfrm>
            <a:custGeom>
              <a:avLst/>
              <a:gdLst/>
              <a:ahLst/>
              <a:cxnLst/>
              <a:rect l="l" t="t" r="r" b="b"/>
              <a:pathLst>
                <a:path w="2233" h="2113" extrusionOk="0">
                  <a:moveTo>
                    <a:pt x="1" y="0"/>
                  </a:moveTo>
                  <a:lnTo>
                    <a:pt x="1" y="2113"/>
                  </a:lnTo>
                  <a:lnTo>
                    <a:pt x="2233" y="2113"/>
                  </a:lnTo>
                  <a:lnTo>
                    <a:pt x="2233" y="0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35b79fb4246_0_834"/>
            <p:cNvSpPr/>
            <p:nvPr/>
          </p:nvSpPr>
          <p:spPr>
            <a:xfrm>
              <a:off x="2859775" y="2959058"/>
              <a:ext cx="25574" cy="58536"/>
            </a:xfrm>
            <a:custGeom>
              <a:avLst/>
              <a:gdLst/>
              <a:ahLst/>
              <a:cxnLst/>
              <a:rect l="l" t="t" r="r" b="b"/>
              <a:pathLst>
                <a:path w="976" h="2234" extrusionOk="0">
                  <a:moveTo>
                    <a:pt x="1" y="1"/>
                  </a:moveTo>
                  <a:lnTo>
                    <a:pt x="1" y="2233"/>
                  </a:lnTo>
                  <a:lnTo>
                    <a:pt x="975" y="2233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C7D2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35b79fb4246_0_834"/>
            <p:cNvSpPr/>
            <p:nvPr/>
          </p:nvSpPr>
          <p:spPr>
            <a:xfrm>
              <a:off x="2642949" y="2906627"/>
              <a:ext cx="300883" cy="302010"/>
            </a:xfrm>
            <a:custGeom>
              <a:avLst/>
              <a:gdLst/>
              <a:ahLst/>
              <a:cxnLst/>
              <a:rect l="l" t="t" r="r" b="b"/>
              <a:pathLst>
                <a:path w="11483" h="11526" extrusionOk="0">
                  <a:moveTo>
                    <a:pt x="9759" y="0"/>
                  </a:moveTo>
                  <a:cubicBezTo>
                    <a:pt x="9476" y="0"/>
                    <a:pt x="9250" y="226"/>
                    <a:pt x="9250" y="504"/>
                  </a:cubicBezTo>
                  <a:lnTo>
                    <a:pt x="9250" y="9298"/>
                  </a:lnTo>
                  <a:lnTo>
                    <a:pt x="509" y="9298"/>
                  </a:lnTo>
                  <a:cubicBezTo>
                    <a:pt x="231" y="9298"/>
                    <a:pt x="0" y="9524"/>
                    <a:pt x="0" y="9802"/>
                  </a:cubicBezTo>
                  <a:lnTo>
                    <a:pt x="0" y="11022"/>
                  </a:lnTo>
                  <a:cubicBezTo>
                    <a:pt x="0" y="11297"/>
                    <a:pt x="226" y="11526"/>
                    <a:pt x="500" y="11526"/>
                  </a:cubicBezTo>
                  <a:cubicBezTo>
                    <a:pt x="503" y="11526"/>
                    <a:pt x="506" y="11526"/>
                    <a:pt x="509" y="11526"/>
                  </a:cubicBezTo>
                  <a:lnTo>
                    <a:pt x="10801" y="11526"/>
                  </a:lnTo>
                  <a:cubicBezTo>
                    <a:pt x="11175" y="11526"/>
                    <a:pt x="11482" y="11223"/>
                    <a:pt x="11482" y="10849"/>
                  </a:cubicBezTo>
                  <a:lnTo>
                    <a:pt x="11482" y="504"/>
                  </a:lnTo>
                  <a:cubicBezTo>
                    <a:pt x="11482" y="226"/>
                    <a:pt x="11257" y="0"/>
                    <a:pt x="10978" y="0"/>
                  </a:cubicBezTo>
                  <a:close/>
                </a:path>
              </a:pathLst>
            </a:custGeom>
            <a:solidFill>
              <a:srgbClr val="E5E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35b79fb4246_0_834"/>
            <p:cNvSpPr/>
            <p:nvPr/>
          </p:nvSpPr>
          <p:spPr>
            <a:xfrm>
              <a:off x="2749855" y="2901098"/>
              <a:ext cx="253090" cy="313067"/>
            </a:xfrm>
            <a:custGeom>
              <a:avLst/>
              <a:gdLst/>
              <a:ahLst/>
              <a:cxnLst/>
              <a:rect l="l" t="t" r="r" b="b"/>
              <a:pathLst>
                <a:path w="9659" h="11948" extrusionOk="0">
                  <a:moveTo>
                    <a:pt x="8943" y="2419"/>
                  </a:moveTo>
                  <a:cubicBezTo>
                    <a:pt x="9111" y="2419"/>
                    <a:pt x="9246" y="2554"/>
                    <a:pt x="9246" y="2717"/>
                  </a:cubicBezTo>
                  <a:lnTo>
                    <a:pt x="9246" y="3936"/>
                  </a:lnTo>
                  <a:lnTo>
                    <a:pt x="9246" y="3941"/>
                  </a:lnTo>
                  <a:cubicBezTo>
                    <a:pt x="9246" y="4104"/>
                    <a:pt x="9111" y="4239"/>
                    <a:pt x="8948" y="4239"/>
                  </a:cubicBezTo>
                  <a:lnTo>
                    <a:pt x="8588" y="4239"/>
                  </a:lnTo>
                  <a:lnTo>
                    <a:pt x="8588" y="3413"/>
                  </a:lnTo>
                  <a:cubicBezTo>
                    <a:pt x="8588" y="3274"/>
                    <a:pt x="8485" y="3204"/>
                    <a:pt x="8382" y="3204"/>
                  </a:cubicBezTo>
                  <a:cubicBezTo>
                    <a:pt x="8278" y="3204"/>
                    <a:pt x="8175" y="3274"/>
                    <a:pt x="8175" y="3413"/>
                  </a:cubicBezTo>
                  <a:lnTo>
                    <a:pt x="8175" y="4239"/>
                  </a:lnTo>
                  <a:lnTo>
                    <a:pt x="7609" y="4239"/>
                  </a:lnTo>
                  <a:lnTo>
                    <a:pt x="7609" y="2419"/>
                  </a:lnTo>
                  <a:close/>
                  <a:moveTo>
                    <a:pt x="5674" y="0"/>
                  </a:moveTo>
                  <a:cubicBezTo>
                    <a:pt x="5281" y="0"/>
                    <a:pt x="4964" y="322"/>
                    <a:pt x="4964" y="715"/>
                  </a:cubicBezTo>
                  <a:lnTo>
                    <a:pt x="4964" y="2007"/>
                  </a:lnTo>
                  <a:lnTo>
                    <a:pt x="4052" y="2007"/>
                  </a:lnTo>
                  <a:cubicBezTo>
                    <a:pt x="3773" y="2007"/>
                    <a:pt x="3773" y="2419"/>
                    <a:pt x="4052" y="2419"/>
                  </a:cubicBezTo>
                  <a:lnTo>
                    <a:pt x="4964" y="2419"/>
                  </a:lnTo>
                  <a:lnTo>
                    <a:pt x="4964" y="4239"/>
                  </a:lnTo>
                  <a:lnTo>
                    <a:pt x="4273" y="4239"/>
                  </a:lnTo>
                  <a:lnTo>
                    <a:pt x="4273" y="3773"/>
                  </a:lnTo>
                  <a:cubicBezTo>
                    <a:pt x="4273" y="3636"/>
                    <a:pt x="4169" y="3568"/>
                    <a:pt x="4066" y="3568"/>
                  </a:cubicBezTo>
                  <a:cubicBezTo>
                    <a:pt x="3963" y="3568"/>
                    <a:pt x="3860" y="3636"/>
                    <a:pt x="3860" y="3773"/>
                  </a:cubicBezTo>
                  <a:lnTo>
                    <a:pt x="3860" y="4239"/>
                  </a:lnTo>
                  <a:lnTo>
                    <a:pt x="2996" y="4239"/>
                  </a:lnTo>
                  <a:lnTo>
                    <a:pt x="2996" y="3408"/>
                  </a:lnTo>
                  <a:cubicBezTo>
                    <a:pt x="2996" y="3271"/>
                    <a:pt x="2893" y="3203"/>
                    <a:pt x="2789" y="3203"/>
                  </a:cubicBezTo>
                  <a:cubicBezTo>
                    <a:pt x="2686" y="3203"/>
                    <a:pt x="2583" y="3271"/>
                    <a:pt x="2583" y="3408"/>
                  </a:cubicBezTo>
                  <a:lnTo>
                    <a:pt x="2583" y="4239"/>
                  </a:lnTo>
                  <a:lnTo>
                    <a:pt x="1709" y="4239"/>
                  </a:lnTo>
                  <a:lnTo>
                    <a:pt x="1709" y="3773"/>
                  </a:lnTo>
                  <a:cubicBezTo>
                    <a:pt x="1709" y="3636"/>
                    <a:pt x="1605" y="3568"/>
                    <a:pt x="1500" y="3568"/>
                  </a:cubicBezTo>
                  <a:cubicBezTo>
                    <a:pt x="1396" y="3568"/>
                    <a:pt x="1292" y="3636"/>
                    <a:pt x="1292" y="3773"/>
                  </a:cubicBezTo>
                  <a:lnTo>
                    <a:pt x="1292" y="4239"/>
                  </a:lnTo>
                  <a:lnTo>
                    <a:pt x="413" y="4239"/>
                  </a:lnTo>
                  <a:lnTo>
                    <a:pt x="413" y="3408"/>
                  </a:lnTo>
                  <a:cubicBezTo>
                    <a:pt x="413" y="3271"/>
                    <a:pt x="310" y="3203"/>
                    <a:pt x="207" y="3203"/>
                  </a:cubicBezTo>
                  <a:cubicBezTo>
                    <a:pt x="104" y="3203"/>
                    <a:pt x="0" y="3271"/>
                    <a:pt x="0" y="3408"/>
                  </a:cubicBezTo>
                  <a:lnTo>
                    <a:pt x="0" y="6005"/>
                  </a:lnTo>
                  <a:cubicBezTo>
                    <a:pt x="0" y="6142"/>
                    <a:pt x="104" y="6210"/>
                    <a:pt x="207" y="6210"/>
                  </a:cubicBezTo>
                  <a:cubicBezTo>
                    <a:pt x="310" y="6210"/>
                    <a:pt x="413" y="6142"/>
                    <a:pt x="413" y="6005"/>
                  </a:cubicBezTo>
                  <a:lnTo>
                    <a:pt x="413" y="4652"/>
                  </a:lnTo>
                  <a:lnTo>
                    <a:pt x="4964" y="4652"/>
                  </a:lnTo>
                  <a:lnTo>
                    <a:pt x="4964" y="7119"/>
                  </a:lnTo>
                  <a:cubicBezTo>
                    <a:pt x="4964" y="7258"/>
                    <a:pt x="5067" y="7328"/>
                    <a:pt x="5170" y="7328"/>
                  </a:cubicBezTo>
                  <a:cubicBezTo>
                    <a:pt x="5273" y="7328"/>
                    <a:pt x="5377" y="7258"/>
                    <a:pt x="5377" y="7119"/>
                  </a:cubicBezTo>
                  <a:lnTo>
                    <a:pt x="5377" y="715"/>
                  </a:lnTo>
                  <a:cubicBezTo>
                    <a:pt x="5377" y="552"/>
                    <a:pt x="5511" y="418"/>
                    <a:pt x="5674" y="418"/>
                  </a:cubicBezTo>
                  <a:lnTo>
                    <a:pt x="6894" y="418"/>
                  </a:lnTo>
                  <a:cubicBezTo>
                    <a:pt x="7062" y="418"/>
                    <a:pt x="7196" y="552"/>
                    <a:pt x="7196" y="715"/>
                  </a:cubicBezTo>
                  <a:lnTo>
                    <a:pt x="7196" y="11060"/>
                  </a:lnTo>
                  <a:cubicBezTo>
                    <a:pt x="7196" y="11319"/>
                    <a:pt x="6985" y="11530"/>
                    <a:pt x="6721" y="11530"/>
                  </a:cubicBezTo>
                  <a:lnTo>
                    <a:pt x="2156" y="11530"/>
                  </a:lnTo>
                  <a:cubicBezTo>
                    <a:pt x="1882" y="11530"/>
                    <a:pt x="1882" y="11948"/>
                    <a:pt x="2156" y="11948"/>
                  </a:cubicBezTo>
                  <a:lnTo>
                    <a:pt x="6721" y="11948"/>
                  </a:lnTo>
                  <a:cubicBezTo>
                    <a:pt x="7210" y="11943"/>
                    <a:pt x="7609" y="11549"/>
                    <a:pt x="7609" y="11060"/>
                  </a:cubicBezTo>
                  <a:lnTo>
                    <a:pt x="7609" y="4652"/>
                  </a:lnTo>
                  <a:lnTo>
                    <a:pt x="8948" y="4652"/>
                  </a:lnTo>
                  <a:cubicBezTo>
                    <a:pt x="9342" y="4652"/>
                    <a:pt x="9658" y="4330"/>
                    <a:pt x="9658" y="3936"/>
                  </a:cubicBezTo>
                  <a:lnTo>
                    <a:pt x="9658" y="2717"/>
                  </a:lnTo>
                  <a:cubicBezTo>
                    <a:pt x="9658" y="2323"/>
                    <a:pt x="9342" y="2007"/>
                    <a:pt x="8948" y="2007"/>
                  </a:cubicBezTo>
                  <a:lnTo>
                    <a:pt x="7609" y="2007"/>
                  </a:lnTo>
                  <a:lnTo>
                    <a:pt x="7609" y="715"/>
                  </a:lnTo>
                  <a:cubicBezTo>
                    <a:pt x="7609" y="322"/>
                    <a:pt x="7287" y="0"/>
                    <a:pt x="68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35b79fb4246_0_834"/>
            <p:cNvSpPr/>
            <p:nvPr/>
          </p:nvSpPr>
          <p:spPr>
            <a:xfrm>
              <a:off x="2637656" y="2953529"/>
              <a:ext cx="253221" cy="313094"/>
            </a:xfrm>
            <a:custGeom>
              <a:avLst/>
              <a:gdLst/>
              <a:ahLst/>
              <a:cxnLst/>
              <a:rect l="l" t="t" r="r" b="b"/>
              <a:pathLst>
                <a:path w="9664" h="11949" extrusionOk="0">
                  <a:moveTo>
                    <a:pt x="4282" y="9942"/>
                  </a:moveTo>
                  <a:lnTo>
                    <a:pt x="4282" y="11233"/>
                  </a:lnTo>
                  <a:cubicBezTo>
                    <a:pt x="4282" y="11397"/>
                    <a:pt x="4148" y="11531"/>
                    <a:pt x="3980" y="11531"/>
                  </a:cubicBezTo>
                  <a:lnTo>
                    <a:pt x="2765" y="11531"/>
                  </a:lnTo>
                  <a:cubicBezTo>
                    <a:pt x="2597" y="11531"/>
                    <a:pt x="2463" y="11397"/>
                    <a:pt x="2463" y="11233"/>
                  </a:cubicBezTo>
                  <a:lnTo>
                    <a:pt x="2463" y="9942"/>
                  </a:lnTo>
                  <a:close/>
                  <a:moveTo>
                    <a:pt x="2943" y="1"/>
                  </a:moveTo>
                  <a:cubicBezTo>
                    <a:pt x="2453" y="6"/>
                    <a:pt x="2055" y="399"/>
                    <a:pt x="2055" y="889"/>
                  </a:cubicBezTo>
                  <a:lnTo>
                    <a:pt x="2055" y="7297"/>
                  </a:lnTo>
                  <a:lnTo>
                    <a:pt x="716" y="7297"/>
                  </a:lnTo>
                  <a:cubicBezTo>
                    <a:pt x="322" y="7297"/>
                    <a:pt x="1" y="7619"/>
                    <a:pt x="1" y="8012"/>
                  </a:cubicBezTo>
                  <a:lnTo>
                    <a:pt x="1" y="9232"/>
                  </a:lnTo>
                  <a:cubicBezTo>
                    <a:pt x="1" y="9625"/>
                    <a:pt x="322" y="9942"/>
                    <a:pt x="716" y="9947"/>
                  </a:cubicBezTo>
                  <a:lnTo>
                    <a:pt x="2055" y="9947"/>
                  </a:lnTo>
                  <a:lnTo>
                    <a:pt x="2055" y="11233"/>
                  </a:lnTo>
                  <a:cubicBezTo>
                    <a:pt x="2055" y="11627"/>
                    <a:pt x="2372" y="11944"/>
                    <a:pt x="2765" y="11949"/>
                  </a:cubicBezTo>
                  <a:lnTo>
                    <a:pt x="3985" y="11949"/>
                  </a:lnTo>
                  <a:cubicBezTo>
                    <a:pt x="4378" y="11944"/>
                    <a:pt x="4700" y="11627"/>
                    <a:pt x="4700" y="11233"/>
                  </a:cubicBezTo>
                  <a:lnTo>
                    <a:pt x="4700" y="9947"/>
                  </a:lnTo>
                  <a:lnTo>
                    <a:pt x="5612" y="9947"/>
                  </a:lnTo>
                  <a:cubicBezTo>
                    <a:pt x="5886" y="9947"/>
                    <a:pt x="5886" y="9529"/>
                    <a:pt x="5612" y="9529"/>
                  </a:cubicBezTo>
                  <a:lnTo>
                    <a:pt x="711" y="9529"/>
                  </a:lnTo>
                  <a:cubicBezTo>
                    <a:pt x="548" y="9529"/>
                    <a:pt x="413" y="9395"/>
                    <a:pt x="413" y="9232"/>
                  </a:cubicBezTo>
                  <a:lnTo>
                    <a:pt x="413" y="8012"/>
                  </a:lnTo>
                  <a:cubicBezTo>
                    <a:pt x="413" y="7844"/>
                    <a:pt x="548" y="7710"/>
                    <a:pt x="711" y="7710"/>
                  </a:cubicBezTo>
                  <a:lnTo>
                    <a:pt x="1412" y="7710"/>
                  </a:lnTo>
                  <a:lnTo>
                    <a:pt x="1412" y="8540"/>
                  </a:lnTo>
                  <a:cubicBezTo>
                    <a:pt x="1412" y="8677"/>
                    <a:pt x="1515" y="8746"/>
                    <a:pt x="1618" y="8746"/>
                  </a:cubicBezTo>
                  <a:cubicBezTo>
                    <a:pt x="1721" y="8746"/>
                    <a:pt x="1825" y="8677"/>
                    <a:pt x="1825" y="8540"/>
                  </a:cubicBezTo>
                  <a:lnTo>
                    <a:pt x="1825" y="7710"/>
                  </a:lnTo>
                  <a:lnTo>
                    <a:pt x="2689" y="7710"/>
                  </a:lnTo>
                  <a:lnTo>
                    <a:pt x="2689" y="8233"/>
                  </a:lnTo>
                  <a:cubicBezTo>
                    <a:pt x="2689" y="8370"/>
                    <a:pt x="2793" y="8438"/>
                    <a:pt x="2897" y="8438"/>
                  </a:cubicBezTo>
                  <a:cubicBezTo>
                    <a:pt x="3002" y="8438"/>
                    <a:pt x="3106" y="8370"/>
                    <a:pt x="3106" y="8233"/>
                  </a:cubicBezTo>
                  <a:lnTo>
                    <a:pt x="3106" y="7710"/>
                  </a:lnTo>
                  <a:lnTo>
                    <a:pt x="3970" y="7710"/>
                  </a:lnTo>
                  <a:lnTo>
                    <a:pt x="3970" y="8540"/>
                  </a:lnTo>
                  <a:cubicBezTo>
                    <a:pt x="3970" y="8641"/>
                    <a:pt x="4047" y="8732"/>
                    <a:pt x="4148" y="8742"/>
                  </a:cubicBezTo>
                  <a:cubicBezTo>
                    <a:pt x="4153" y="8744"/>
                    <a:pt x="4158" y="8746"/>
                    <a:pt x="4162" y="8746"/>
                  </a:cubicBezTo>
                  <a:cubicBezTo>
                    <a:pt x="4167" y="8746"/>
                    <a:pt x="4172" y="8744"/>
                    <a:pt x="4177" y="8742"/>
                  </a:cubicBezTo>
                  <a:cubicBezTo>
                    <a:pt x="4292" y="8742"/>
                    <a:pt x="4383" y="8651"/>
                    <a:pt x="4383" y="8536"/>
                  </a:cubicBezTo>
                  <a:lnTo>
                    <a:pt x="4383" y="7710"/>
                  </a:lnTo>
                  <a:lnTo>
                    <a:pt x="5247" y="7710"/>
                  </a:lnTo>
                  <a:lnTo>
                    <a:pt x="5247" y="8228"/>
                  </a:lnTo>
                  <a:cubicBezTo>
                    <a:pt x="5247" y="8368"/>
                    <a:pt x="5352" y="8437"/>
                    <a:pt x="5456" y="8437"/>
                  </a:cubicBezTo>
                  <a:cubicBezTo>
                    <a:pt x="5560" y="8437"/>
                    <a:pt x="5665" y="8368"/>
                    <a:pt x="5665" y="8228"/>
                  </a:cubicBezTo>
                  <a:lnTo>
                    <a:pt x="5665" y="7710"/>
                  </a:lnTo>
                  <a:lnTo>
                    <a:pt x="6529" y="7710"/>
                  </a:lnTo>
                  <a:lnTo>
                    <a:pt x="6529" y="8536"/>
                  </a:lnTo>
                  <a:cubicBezTo>
                    <a:pt x="6529" y="8675"/>
                    <a:pt x="6632" y="8744"/>
                    <a:pt x="6735" y="8744"/>
                  </a:cubicBezTo>
                  <a:cubicBezTo>
                    <a:pt x="6838" y="8744"/>
                    <a:pt x="6942" y="8675"/>
                    <a:pt x="6942" y="8536"/>
                  </a:cubicBezTo>
                  <a:lnTo>
                    <a:pt x="6942" y="7710"/>
                  </a:lnTo>
                  <a:lnTo>
                    <a:pt x="7815" y="7710"/>
                  </a:lnTo>
                  <a:lnTo>
                    <a:pt x="7815" y="8228"/>
                  </a:lnTo>
                  <a:cubicBezTo>
                    <a:pt x="7815" y="8368"/>
                    <a:pt x="7919" y="8437"/>
                    <a:pt x="8022" y="8437"/>
                  </a:cubicBezTo>
                  <a:cubicBezTo>
                    <a:pt x="8125" y="8437"/>
                    <a:pt x="8228" y="8368"/>
                    <a:pt x="8228" y="8228"/>
                  </a:cubicBezTo>
                  <a:lnTo>
                    <a:pt x="8228" y="7710"/>
                  </a:lnTo>
                  <a:lnTo>
                    <a:pt x="9246" y="7710"/>
                  </a:lnTo>
                  <a:lnTo>
                    <a:pt x="9246" y="8536"/>
                  </a:lnTo>
                  <a:cubicBezTo>
                    <a:pt x="9246" y="8675"/>
                    <a:pt x="9350" y="8744"/>
                    <a:pt x="9455" y="8744"/>
                  </a:cubicBezTo>
                  <a:cubicBezTo>
                    <a:pt x="9559" y="8744"/>
                    <a:pt x="9663" y="8675"/>
                    <a:pt x="9663" y="8536"/>
                  </a:cubicBezTo>
                  <a:lnTo>
                    <a:pt x="9663" y="7422"/>
                  </a:lnTo>
                  <a:lnTo>
                    <a:pt x="9663" y="5948"/>
                  </a:lnTo>
                  <a:cubicBezTo>
                    <a:pt x="9663" y="5809"/>
                    <a:pt x="9559" y="5739"/>
                    <a:pt x="9455" y="5739"/>
                  </a:cubicBezTo>
                  <a:cubicBezTo>
                    <a:pt x="9350" y="5739"/>
                    <a:pt x="9246" y="5809"/>
                    <a:pt x="9246" y="5948"/>
                  </a:cubicBezTo>
                  <a:lnTo>
                    <a:pt x="9246" y="7297"/>
                  </a:lnTo>
                  <a:lnTo>
                    <a:pt x="4700" y="7297"/>
                  </a:lnTo>
                  <a:lnTo>
                    <a:pt x="4700" y="4825"/>
                  </a:lnTo>
                  <a:cubicBezTo>
                    <a:pt x="4700" y="4688"/>
                    <a:pt x="4597" y="4620"/>
                    <a:pt x="4494" y="4620"/>
                  </a:cubicBezTo>
                  <a:cubicBezTo>
                    <a:pt x="4390" y="4620"/>
                    <a:pt x="4287" y="4688"/>
                    <a:pt x="4287" y="4825"/>
                  </a:cubicBezTo>
                  <a:lnTo>
                    <a:pt x="4287" y="7297"/>
                  </a:lnTo>
                  <a:lnTo>
                    <a:pt x="2468" y="7297"/>
                  </a:lnTo>
                  <a:lnTo>
                    <a:pt x="2468" y="889"/>
                  </a:lnTo>
                  <a:cubicBezTo>
                    <a:pt x="2468" y="630"/>
                    <a:pt x="2679" y="418"/>
                    <a:pt x="2943" y="418"/>
                  </a:cubicBezTo>
                  <a:lnTo>
                    <a:pt x="7508" y="418"/>
                  </a:lnTo>
                  <a:cubicBezTo>
                    <a:pt x="7782" y="418"/>
                    <a:pt x="7782" y="1"/>
                    <a:pt x="75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b79fb4246_0_837"/>
          <p:cNvSpPr/>
          <p:nvPr/>
        </p:nvSpPr>
        <p:spPr>
          <a:xfrm>
            <a:off x="618808" y="1255533"/>
            <a:ext cx="3872100" cy="585900"/>
          </a:xfrm>
          <a:prstGeom prst="roundRect">
            <a:avLst>
              <a:gd name="adj" fmla="val 16667"/>
            </a:avLst>
          </a:prstGeom>
          <a:solidFill>
            <a:srgbClr val="FF5E63"/>
          </a:solidFill>
          <a:ln w="9525" cap="flat" cmpd="sng">
            <a:solidFill>
              <a:srgbClr val="FF31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FFFF"/>
                </a:solidFill>
              </a:rPr>
              <a:t>OBSERVACIONALES</a:t>
            </a:r>
            <a:endParaRPr sz="1900" b="1">
              <a:solidFill>
                <a:srgbClr val="FFFFFF"/>
              </a:solidFill>
            </a:endParaRPr>
          </a:p>
        </p:txBody>
      </p:sp>
      <p:sp>
        <p:nvSpPr>
          <p:cNvPr id="304" name="Google Shape;304;g35b79fb4246_0_837"/>
          <p:cNvSpPr/>
          <p:nvPr/>
        </p:nvSpPr>
        <p:spPr>
          <a:xfrm>
            <a:off x="1317250" y="4756433"/>
            <a:ext cx="2498700" cy="86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Cohorte</a:t>
            </a:r>
            <a:endParaRPr sz="1600"/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Casos y controles</a:t>
            </a:r>
            <a:endParaRPr sz="1600"/>
          </a:p>
        </p:txBody>
      </p:sp>
      <p:sp>
        <p:nvSpPr>
          <p:cNvPr id="305" name="Google Shape;305;g35b79fb4246_0_837"/>
          <p:cNvSpPr/>
          <p:nvPr/>
        </p:nvSpPr>
        <p:spPr>
          <a:xfrm>
            <a:off x="1292700" y="2068138"/>
            <a:ext cx="2498700" cy="360300"/>
          </a:xfrm>
          <a:prstGeom prst="roundRect">
            <a:avLst>
              <a:gd name="adj" fmla="val 16667"/>
            </a:avLst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DESCRIPTIVOS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06" name="Google Shape;306;g35b79fb4246_0_837"/>
          <p:cNvSpPr/>
          <p:nvPr/>
        </p:nvSpPr>
        <p:spPr>
          <a:xfrm>
            <a:off x="1317250" y="4224000"/>
            <a:ext cx="2500800" cy="360300"/>
          </a:xfrm>
          <a:prstGeom prst="roundRect">
            <a:avLst>
              <a:gd name="adj" fmla="val 16667"/>
            </a:avLst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ANALÍTICOS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07" name="Google Shape;307;g35b79fb4246_0_837"/>
          <p:cNvSpPr/>
          <p:nvPr/>
        </p:nvSpPr>
        <p:spPr>
          <a:xfrm>
            <a:off x="1318300" y="2600571"/>
            <a:ext cx="2498700" cy="12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Estudios ecológicos</a:t>
            </a:r>
            <a:endParaRPr sz="1600"/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Reporte de caso</a:t>
            </a:r>
            <a:endParaRPr sz="1600"/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Serie de casos</a:t>
            </a:r>
            <a:endParaRPr sz="1600"/>
          </a:p>
          <a:p>
            <a:pPr marL="228600" lvl="0" indent="-1778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Transversal</a:t>
            </a:r>
            <a:endParaRPr sz="1600"/>
          </a:p>
        </p:txBody>
      </p:sp>
      <p:sp>
        <p:nvSpPr>
          <p:cNvPr id="308" name="Google Shape;308;g35b79fb4246_0_837"/>
          <p:cNvSpPr/>
          <p:nvPr/>
        </p:nvSpPr>
        <p:spPr>
          <a:xfrm>
            <a:off x="6009350" y="1255533"/>
            <a:ext cx="3872100" cy="585900"/>
          </a:xfrm>
          <a:prstGeom prst="roundRect">
            <a:avLst>
              <a:gd name="adj" fmla="val 16667"/>
            </a:avLst>
          </a:prstGeom>
          <a:solidFill>
            <a:srgbClr val="FF5E63"/>
          </a:solidFill>
          <a:ln w="9525" cap="flat" cmpd="sng">
            <a:solidFill>
              <a:srgbClr val="FF31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FFFF"/>
                </a:solidFill>
              </a:rPr>
              <a:t>EXPERIMENTALES</a:t>
            </a:r>
            <a:endParaRPr sz="1900"/>
          </a:p>
        </p:txBody>
      </p:sp>
      <p:sp>
        <p:nvSpPr>
          <p:cNvPr id="309" name="Google Shape;309;g35b79fb4246_0_837"/>
          <p:cNvSpPr/>
          <p:nvPr/>
        </p:nvSpPr>
        <p:spPr>
          <a:xfrm>
            <a:off x="6009350" y="2068150"/>
            <a:ext cx="3872100" cy="1367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064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Ensayos clínicos</a:t>
            </a:r>
            <a:endParaRPr sz="1600"/>
          </a:p>
          <a:p>
            <a:pPr marL="609600" lvl="0" indent="-4064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Ensayo de campo </a:t>
            </a:r>
            <a:endParaRPr sz="1600"/>
          </a:p>
          <a:p>
            <a:pPr marL="609600" lvl="0" indent="-4064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Ensayo comunitario de intervención </a:t>
            </a:r>
            <a:endParaRPr sz="1600"/>
          </a:p>
        </p:txBody>
      </p:sp>
      <p:cxnSp>
        <p:nvCxnSpPr>
          <p:cNvPr id="310" name="Google Shape;310;g35b79fb4246_0_837"/>
          <p:cNvCxnSpPr/>
          <p:nvPr/>
        </p:nvCxnSpPr>
        <p:spPr>
          <a:xfrm>
            <a:off x="5250117" y="1255525"/>
            <a:ext cx="0" cy="4476900"/>
          </a:xfrm>
          <a:prstGeom prst="straightConnector1">
            <a:avLst/>
          </a:prstGeom>
          <a:noFill/>
          <a:ln w="28575" cap="flat" cmpd="sng">
            <a:solidFill>
              <a:srgbClr val="FF5E6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g35b79fb4246_0_837"/>
          <p:cNvCxnSpPr/>
          <p:nvPr/>
        </p:nvCxnSpPr>
        <p:spPr>
          <a:xfrm rot="10800000" flipH="1">
            <a:off x="408563" y="850416"/>
            <a:ext cx="6938400" cy="1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2" name="Google Shape;312;g35b79fb4246_0_837"/>
          <p:cNvSpPr txBox="1"/>
          <p:nvPr/>
        </p:nvSpPr>
        <p:spPr>
          <a:xfrm>
            <a:off x="362513" y="346966"/>
            <a:ext cx="70305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</a:rPr>
              <a:t>TIPOS DE ESTUDIOS CLÍNICOS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313" name="Google Shape;313;g35b79fb4246_0_837"/>
          <p:cNvSpPr txBox="1"/>
          <p:nvPr/>
        </p:nvSpPr>
        <p:spPr>
          <a:xfrm>
            <a:off x="4865450" y="6435921"/>
            <a:ext cx="52002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 Rothman KJ, et al. Modern Epidemiology. 4th edition. Cap 6-8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b79fb4246_0_2002"/>
          <p:cNvSpPr/>
          <p:nvPr/>
        </p:nvSpPr>
        <p:spPr>
          <a:xfrm>
            <a:off x="954150" y="834875"/>
            <a:ext cx="4508400" cy="6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>
                <a:solidFill>
                  <a:srgbClr val="FF314F"/>
                </a:solidFill>
              </a:rPr>
              <a:t>VAMOS A JUGAR!</a:t>
            </a:r>
            <a:endParaRPr sz="4900" b="1">
              <a:solidFill>
                <a:srgbClr val="FF314F"/>
              </a:solidFill>
            </a:endParaRPr>
          </a:p>
        </p:txBody>
      </p:sp>
      <p:sp>
        <p:nvSpPr>
          <p:cNvPr id="319" name="Google Shape;319;g35b79fb4246_0_2002"/>
          <p:cNvSpPr txBox="1"/>
          <p:nvPr/>
        </p:nvSpPr>
        <p:spPr>
          <a:xfrm>
            <a:off x="703700" y="2206475"/>
            <a:ext cx="9839700" cy="3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REGLAMENTO: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formarán 3 equipos de trabajo.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objetivo es descifrar la frase a partir de pistas que podrán ganar durante el transcurso del juego.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completar las consignas en el tiempo asignado, de esta manera ganarán una pista por cada una realizada de manera correcta.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equipo que complete la tarea primero y antes de finalizar el tiempo, recibirá una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finalizar las 5 tareas, el equipo que tenga            , puede robarle una pista a un equipo rival.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35b79fb4246_0_2002"/>
          <p:cNvPicPr preferRelativeResize="0"/>
          <p:nvPr/>
        </p:nvPicPr>
        <p:blipFill rotWithShape="1">
          <a:blip r:embed="rId3">
            <a:alphaModFix/>
          </a:blip>
          <a:srcRect r="9387" b="12800"/>
          <a:stretch/>
        </p:blipFill>
        <p:spPr>
          <a:xfrm rot="722546">
            <a:off x="5344349" y="321995"/>
            <a:ext cx="2209577" cy="163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5b79fb4246_0_2002"/>
          <p:cNvPicPr preferRelativeResize="0"/>
          <p:nvPr/>
        </p:nvPicPr>
        <p:blipFill rotWithShape="1">
          <a:blip r:embed="rId4">
            <a:alphaModFix/>
          </a:blip>
          <a:srcRect l="16055" t="17700" r="17464" b="18327"/>
          <a:stretch/>
        </p:blipFill>
        <p:spPr>
          <a:xfrm>
            <a:off x="2743225" y="4739300"/>
            <a:ext cx="357776" cy="3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5b79fb4246_0_2002"/>
          <p:cNvPicPr preferRelativeResize="0"/>
          <p:nvPr/>
        </p:nvPicPr>
        <p:blipFill rotWithShape="1">
          <a:blip r:embed="rId4">
            <a:alphaModFix/>
          </a:blip>
          <a:srcRect l="16055" t="17700" r="17464" b="18327"/>
          <a:stretch/>
        </p:blipFill>
        <p:spPr>
          <a:xfrm>
            <a:off x="6876550" y="5083575"/>
            <a:ext cx="357776" cy="34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5b79fb4246_0_2002"/>
          <p:cNvPicPr preferRelativeResize="0"/>
          <p:nvPr/>
        </p:nvPicPr>
        <p:blipFill rotWithShape="1">
          <a:blip r:embed="rId4">
            <a:alphaModFix/>
          </a:blip>
          <a:srcRect l="16055" t="17700" r="17464" b="18327"/>
          <a:stretch/>
        </p:blipFill>
        <p:spPr>
          <a:xfrm>
            <a:off x="6518775" y="5083575"/>
            <a:ext cx="357776" cy="3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Widescreen</PresentationFormat>
  <Paragraphs>202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Shadows Into Light</vt:lpstr>
      <vt:lpstr>Arial</vt:lpstr>
      <vt:lpstr>Roboto</vt:lpstr>
      <vt:lpstr>Roboto Thin</vt:lpstr>
      <vt:lpstr>Roboto Medium</vt:lpstr>
      <vt:lpstr>Archivo Light</vt:lpstr>
      <vt:lpstr>Arial Black</vt:lpstr>
      <vt:lpstr>Archivo</vt:lpstr>
      <vt:lpstr>Cabin</vt:lpstr>
      <vt:lpstr>Calibri</vt:lpstr>
      <vt:lpstr>Office Theme</vt:lpstr>
      <vt:lpstr>HIPÓTESIS DE INVESTIGACIÓN, TIPOS  DE ENSAYOS CLÍNICOS Y PROTOCOLO DE INVESTIGACIÓN</vt:lpstr>
      <vt:lpstr>Conflictos de interés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Muchas gracias!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Nagel, Mara</cp:lastModifiedBy>
  <cp:revision>1</cp:revision>
  <dcterms:created xsi:type="dcterms:W3CDTF">2025-05-14T18:29:03Z</dcterms:created>
  <dcterms:modified xsi:type="dcterms:W3CDTF">2025-05-29T15:25:19Z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2025-05-29T15:24:42Z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12972d70-987c-48f4-9dc4-8287897e6b03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3c9bec58-8084-492e-8360-0e1cfe36408c_Tag">
    <vt:lpwstr>10, 3, 0, 1</vt:lpwstr>
  </property>
</Properties>
</file>